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8aee97cfdc14019" /><Relationship Type="http://schemas.openxmlformats.org/officeDocument/2006/relationships/extended-properties" Target="/docProps/app.xml" Id="Rde90858aecd64cbe" /><Relationship Type="http://schemas.openxmlformats.org/officeDocument/2006/relationships/officeDocument" Target="/ppt/presentation.xml" Id="Rb935a84308ea4fbd" /></Relationships>
</file>

<file path=ppt/presentation.xml><?xml version="1.0" encoding="utf-8"?>
<p:presentation xmlns:p="http://schemas.openxmlformats.org/presentationml/2006/main">
  <p:sldMasterIdLst>
    <p:sldMasterId xmlns:r="http://schemas.openxmlformats.org/officeDocument/2006/relationships" id="2147483648" r:id="R9bb4198b02af4a97"/>
  </p:sldMasterIdLst>
  <p:notesMasterIdLst>
    <p:notesMasterId xmlns:r="http://schemas.openxmlformats.org/officeDocument/2006/relationships" r:id="Rc4a41ab9b7b64ebb"/>
  </p:notesMasterIdLst>
  <p:sldIdLst>
    <p:sldId xmlns:r="http://schemas.openxmlformats.org/officeDocument/2006/relationships" id="256" r:id="Rc66ac6bf24de4fb6"/>
    <p:sldId xmlns:r="http://schemas.openxmlformats.org/officeDocument/2006/relationships" id="257" r:id="R570412fb17c14960"/>
    <p:sldId xmlns:r="http://schemas.openxmlformats.org/officeDocument/2006/relationships" id="258" r:id="R60ff50321009434a"/>
    <p:sldId xmlns:r="http://schemas.openxmlformats.org/officeDocument/2006/relationships" id="259" r:id="Rd4028cf015854568"/>
    <p:sldId xmlns:r="http://schemas.openxmlformats.org/officeDocument/2006/relationships" id="260" r:id="Rdee9c97b32ea422e"/>
    <p:sldId xmlns:r="http://schemas.openxmlformats.org/officeDocument/2006/relationships" id="261" r:id="R10664c1eac294535"/>
    <p:sldId xmlns:r="http://schemas.openxmlformats.org/officeDocument/2006/relationships" id="262" r:id="R8e8f18e056d44ace"/>
    <p:sldId xmlns:r="http://schemas.openxmlformats.org/officeDocument/2006/relationships" id="263" r:id="R92e874ad456e4972"/>
    <p:sldId xmlns:r="http://schemas.openxmlformats.org/officeDocument/2006/relationships" id="264" r:id="R3133cb7026da4acf"/>
    <p:sldId xmlns:r="http://schemas.openxmlformats.org/officeDocument/2006/relationships" id="265" r:id="R2ae1261479534772"/>
    <p:sldId xmlns:r="http://schemas.openxmlformats.org/officeDocument/2006/relationships" id="266" r:id="R62773962aae948e6"/>
    <p:sldId xmlns:r="http://schemas.openxmlformats.org/officeDocument/2006/relationships" id="267" r:id="Rc0edc3ef312c47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232c033dbf4861" /><Relationship Type="http://schemas.openxmlformats.org/officeDocument/2006/relationships/slideMaster" Target="/ppt/slideMasters/slideMaster1.xml" Id="R9bb4198b02af4a97" /><Relationship Type="http://schemas.openxmlformats.org/officeDocument/2006/relationships/notesMaster" Target="/ppt/notesMasters/notesMaster1.xml" Id="Rc4a41ab9b7b64ebb" /><Relationship Type="http://schemas.openxmlformats.org/officeDocument/2006/relationships/presProps" Target="/ppt/presProps.xml" Id="R0b23d2c4c47442f6" /><Relationship Type="http://schemas.openxmlformats.org/officeDocument/2006/relationships/tableStyles" Target="/ppt/tableStyles.xml" Id="Re59669ccb17149b6" /><Relationship Type="http://schemas.openxmlformats.org/officeDocument/2006/relationships/slide" Target="/ppt/slides/slide1.xml" Id="Rc66ac6bf24de4fb6" /><Relationship Type="http://schemas.openxmlformats.org/officeDocument/2006/relationships/slide" Target="/ppt/slides/slide2.xml" Id="R570412fb17c14960" /><Relationship Type="http://schemas.openxmlformats.org/officeDocument/2006/relationships/slide" Target="/ppt/slides/slide3.xml" Id="R60ff50321009434a" /><Relationship Type="http://schemas.openxmlformats.org/officeDocument/2006/relationships/slide" Target="/ppt/slides/slide4.xml" Id="Rd4028cf015854568" /><Relationship Type="http://schemas.openxmlformats.org/officeDocument/2006/relationships/slide" Target="/ppt/slides/slide5.xml" Id="Rdee9c97b32ea422e" /><Relationship Type="http://schemas.openxmlformats.org/officeDocument/2006/relationships/slide" Target="/ppt/slides/slide6.xml" Id="R10664c1eac294535" /><Relationship Type="http://schemas.openxmlformats.org/officeDocument/2006/relationships/slide" Target="/ppt/slides/slide7.xml" Id="R8e8f18e056d44ace" /><Relationship Type="http://schemas.openxmlformats.org/officeDocument/2006/relationships/slide" Target="/ppt/slides/slide8.xml" Id="R92e874ad456e4972" /><Relationship Type="http://schemas.openxmlformats.org/officeDocument/2006/relationships/slide" Target="/ppt/slides/slide9.xml" Id="R3133cb7026da4acf" /><Relationship Type="http://schemas.openxmlformats.org/officeDocument/2006/relationships/slide" Target="/ppt/slides/slide10.xml" Id="R2ae1261479534772" /><Relationship Type="http://schemas.openxmlformats.org/officeDocument/2006/relationships/slide" Target="/ppt/slides/slide11.xml" Id="R62773962aae948e6" /><Relationship Type="http://schemas.openxmlformats.org/officeDocument/2006/relationships/slide" Target="/ppt/slides/slide12.xml" Id="Rc0edc3ef312c475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2320fbf6cd7401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fe71d00ad341d0" /><Relationship Type="http://schemas.openxmlformats.org/officeDocument/2006/relationships/notesMaster" Target="/ppt/notesMasters/notesMaster1.xml" Id="Rce61f0f06a6845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dfc8335c717041df" /><Relationship Type="http://schemas.openxmlformats.org/officeDocument/2006/relationships/notesMaster" Target="/ppt/notesMasters/notesMaster1.xml" Id="R7b9ec5c500bc47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e7f096ee4144b1e" /><Relationship Type="http://schemas.openxmlformats.org/officeDocument/2006/relationships/notesMaster" Target="/ppt/notesMasters/notesMaster1.xml" Id="R0296929a2c0d49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446a282c0914890" /><Relationship Type="http://schemas.openxmlformats.org/officeDocument/2006/relationships/notesMaster" Target="/ppt/notesMasters/notesMaster1.xml" Id="R09ade1c0d6ec44b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1cf86062724944" /><Relationship Type="http://schemas.openxmlformats.org/officeDocument/2006/relationships/notesMaster" Target="/ppt/notesMasters/notesMaster1.xml" Id="R26e46450c6c44718"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ed626de1b04dcb" /><Relationship Type="http://schemas.openxmlformats.org/officeDocument/2006/relationships/notesMaster" Target="/ppt/notesMasters/notesMaster1.xml" Id="Re12c4cd877724372" /></Relationships>
</file>

<file path=ppt/notesSlides/_rels/notesSlide7.xml.rels>&#65279;<?xml version="1.0" encoding="utf-8"?><Relationships xmlns="http://schemas.openxmlformats.org/package/2006/relationships"><Relationship Type="http://schemas.openxmlformats.org/officeDocument/2006/relationships/slide" Target="/ppt/slides/slide7.xml" Id="R86147abd297f48aa" /><Relationship Type="http://schemas.openxmlformats.org/officeDocument/2006/relationships/notesMaster" Target="/ppt/notesMasters/notesMaster1.xml" Id="Rdfefc59116cf4fb8" /></Relationships>
</file>

<file path=ppt/notesSlides/_rels/notesSlide8.xml.rels>&#65279;<?xml version="1.0" encoding="utf-8"?><Relationships xmlns="http://schemas.openxmlformats.org/package/2006/relationships"><Relationship Type="http://schemas.openxmlformats.org/officeDocument/2006/relationships/slide" Target="/ppt/slides/slide8.xml" Id="R57afaded66ce4230" /><Relationship Type="http://schemas.openxmlformats.org/officeDocument/2006/relationships/notesMaster" Target="/ppt/notesMasters/notesMaster1.xml" Id="R6ee9ddeed88146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4a9b1951b743a6" /><Relationship Type="http://schemas.openxmlformats.org/officeDocument/2006/relationships/notesMaster" Target="/ppt/notesMasters/notesMaster1.xml" Id="Rd23a52d083e743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b6c5f3e5ccb4f6e" /><Relationship Type="http://schemas.openxmlformats.org/officeDocument/2006/relationships/notesMaster" Target="/ppt/notesMasters/notesMaster1.xml" Id="R047eb6c9c82c400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8610c26f654a66" /><Relationship Type="http://schemas.openxmlformats.org/officeDocument/2006/relationships/notesMaster" Target="/ppt/notesMasters/notesMaster1.xml" Id="R127e348d22564dc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b753ac1422a4993" /><Relationship Type="http://schemas.openxmlformats.org/officeDocument/2006/relationships/notesMaster" Target="/ppt/notesMasters/notesMaster1.xml" Id="Rc60912fb2afd48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the boundary: this is a fictional operating Scenario, not a customer deployment. The question is whether six independent firms can compose qualified promises into one inspectable delivery commitment without centralizing their complete operating models. The exact Grid FYI publication fixture passed execution, independent oracle review, and final verification. No Grid runtime, plant work, quality release, energy delivery, or outcome is established.</a:t>
            </a:r>
          </a:p>
          <a:p xmlns:a="http://schemas.openxmlformats.org/drawingml/2006/main">
            <a:r>
              <a:t/>
            </a:r>
          </a:p>
          <a:p xmlns:a="http://schemas.openxmlformats.org/drawingml/2006/main">
            <a:r>
              <a:t>[Sources]</a:t>
            </a:r>
          </a:p>
          <a:p xmlns:a="http://schemas.openxmlformats.org/drawingml/2006/main">
            <a:r>
              <a:t>- MANUFACTURING_PARK_EDGE_SCENARIO.md — source revision 2026-08-26.2</a:t>
            </a:r>
          </a:p>
          <a:p xmlns:a="http://schemas.openxmlformats.org/drawingml/2006/main">
            <a:r>
              <a:t>- scenario-packages/manufacturing-park-factory-was-already-there/manifest.json — readiness R3 / fixture revision 2026-08-27.2</a:t>
            </a:r>
          </a:p>
          <a:p xmlns:a="http://schemas.openxmlformats.org/drawingml/2006/main">
            <a:r>
              <a:t>- scenario-packages/manufacturing-park-factory-was-already-there/evidence/execution.json</a:t>
            </a:r>
          </a:p>
          <a:p xmlns:a="http://schemas.openxmlformats.org/drawingml/2006/main">
            <a:r>
              <a:t>- scenario-packages/manufacturing-park-factory-was-already-there/evidence/oracle-review.md</a:t>
            </a:r>
          </a:p>
          <a:p xmlns:a="http://schemas.openxmlformats.org/drawingml/2006/main">
            <a:r>
              <a:t>- scenario-packages/manufacturing-park-factory-was-already-there/evidence/verification.json</a:t>
            </a:r>
          </a:p>
          <a:p xmlns:a="http://schemas.openxmlformats.org/drawingml/2006/main">
            <a:r>
              <a:t>- Generated editorial image: site/public/posters/manufacturing-park-winter.png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business problem is not spare machine hours. A complete unit needs a complete qualified route. The fixture begins with 432 qualified critical kits: 420 for the order and 12 held as a defect and service buffer. The quantities are fictional facts, not measurements.</a:t>
            </a:r>
          </a:p>
          <a:p xmlns:a="http://schemas.openxmlformats.org/drawingml/2006/main">
            <a:r>
              <a:t/>
            </a:r>
          </a:p>
          <a:p xmlns:a="http://schemas.openxmlformats.org/drawingml/2006/main">
            <a:r>
              <a:t>[Sources]</a:t>
            </a:r>
          </a:p>
          <a:p xmlns:a="http://schemas.openxmlformats.org/drawingml/2006/main">
            <a:r>
              <a:t>- MANUFACTURING_PARK_EDGE_SCENARIO.md — order, lot, activity, and kit facts</a:t>
            </a:r>
          </a:p>
          <a:p xmlns:a="http://schemas.openxmlformats.org/drawingml/2006/main">
            <a:r>
              <a:t>- src/case-studies/manufacturing-park/model.ts — authored fixture constants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tenant keeps other orders, people, maintenance, tools, commercial terms, and material custody local. The park receives only a small authored promise for an already qualified result. That is deliberate data minimization and an organizational boundary, not automatic discovery or a shared data lake.</a:t>
            </a:r>
          </a:p>
          <a:p xmlns:a="http://schemas.openxmlformats.org/drawingml/2006/main">
            <a:r>
              <a:t/>
            </a:r>
          </a:p>
          <a:p xmlns:a="http://schemas.openxmlformats.org/drawingml/2006/main">
            <a:r>
              <a:t>[Sources]</a:t>
            </a:r>
          </a:p>
          <a:p xmlns:a="http://schemas.openxmlformats.org/drawingml/2006/main">
            <a:r>
              <a:t>- MANUFACTURING_PARK_EDGE_SCENARIO.md — tenant boundary and compound-promise contract</a:t>
            </a:r>
          </a:p>
          <a:p xmlns:a="http://schemas.openxmlformats.org/drawingml/2006/main">
            <a:r>
              <a:t>- NIST Digital Thread for Smart Manufacturing — connected lifecycle context: https://www.nist.gov/programs-projects/digital-thread-smart-manufacturing</a:t>
            </a:r>
          </a:p>
          <a:p xmlns:a="http://schemas.openxmlformats.org/drawingml/2006/main">
            <a:r>
              <a:t>- GS1 EPCIS 2.0.1 — interoperable supply-chain event context: https://ref.gs1.org/standards/epcis/2.0.1/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park composition is authored. Supply Chain projects material; predicates reject stale or incompatible offers; an authored integer model selects a bundle; Planning schedules; Routing checks movements. Each engine retains its own state. Backbone carries configured symbols; it does not understand manufacturing or produce one unified solve.</a:t>
            </a:r>
          </a:p>
          <a:p xmlns:a="http://schemas.openxmlformats.org/drawingml/2006/main">
            <a:r>
              <a:t/>
            </a:r>
          </a:p>
          <a:p xmlns:a="http://schemas.openxmlformats.org/drawingml/2006/main">
            <a:r>
              <a:t>[Sources]</a:t>
            </a:r>
          </a:p>
          <a:p xmlns:a="http://schemas.openxmlformats.org/drawingml/2006/main">
            <a:r>
              <a:t>- MANUFACTURING_PARK_EDGE_SCENARIO.md — composed engine workflow and limitations</a:t>
            </a:r>
          </a:p>
          <a:p xmlns:a="http://schemas.openxmlformats.org/drawingml/2006/main">
            <a:r>
              <a:t>- scenario-packages/manufacturing-park-factory-was-already-there/claims.json — FAT-GRID-01 and FAT-GRID-02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least expensive cabinet offer is pinned as a counterfactual. Its timing collides with a powder-coat changeover and pushes two lots beyond the remaining final-test window. Qualification, release, and route completeness are hard gates; they are not costs to trade away.</a:t>
            </a:r>
          </a:p>
          <a:p xmlns:a="http://schemas.openxmlformats.org/drawingml/2006/main">
            <a:r>
              <a:t/>
            </a:r>
          </a:p>
          <a:p xmlns:a="http://schemas.openxmlformats.org/drawingml/2006/main">
            <a:r>
              <a:t>[Sources]</a:t>
            </a:r>
          </a:p>
          <a:p xmlns:a="http://schemas.openxmlformats.org/drawingml/2006/main">
            <a:r>
              <a:t>- MANUFACTURING_PARK_EDGE_SCENARIO.md — counterfactual cabinet offer and selected bundle</a:t>
            </a:r>
          </a:p>
          <a:p xmlns:a="http://schemas.openxmlformats.org/drawingml/2006/main">
            <a:r>
              <a:t>- src/case-studies/manufacturing-park/model.ts — authored plan constants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06:52 in fixture time, PARK-PLAN-114 covers 420 units with 158 minutes of modeled outbound margin. The timestamp is not a latency benchmark and the margin is not measured. The essential state is authority required.</a:t>
            </a:r>
          </a:p>
          <a:p xmlns:a="http://schemas.openxmlformats.org/drawingml/2006/main">
            <a:r>
              <a:t/>
            </a:r>
          </a:p>
          <a:p xmlns:a="http://schemas.openxmlformats.org/drawingml/2006/main">
            <a:r>
              <a:t>[Sources]</a:t>
            </a:r>
          </a:p>
          <a:p xmlns:a="http://schemas.openxmlformats.org/drawingml/2006/main">
            <a:r>
              <a:t>- MANUFACTURING_PARK_EDGE_SCENARIO.md — PARK-PLAN-114 facts and evidence boundary</a:t>
            </a:r>
          </a:p>
          <a:p xmlns:a="http://schemas.openxmlformats.org/drawingml/2006/main">
            <a:r>
              <a:t>- src/case-studies/manufacturing-park/model.ts — plan 114 constants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tenant accepts its own reservation. Hearthstone, as contractual prime, accepts the customer commitment. Quality authorities retain holds and release. External systems act. Nia coordinates but cannot override any authority. Acknowledgment, execution report, and outcome observation are separate evidence.</a:t>
            </a:r>
          </a:p>
          <a:p xmlns:a="http://schemas.openxmlformats.org/drawingml/2006/main">
            <a:r>
              <a:t/>
            </a:r>
          </a:p>
          <a:p xmlns:a="http://schemas.openxmlformats.org/drawingml/2006/main">
            <a:r>
              <a:t>[Sources]</a:t>
            </a:r>
          </a:p>
          <a:p xmlns:a="http://schemas.openxmlformats.org/drawingml/2006/main">
            <a:r>
              <a:t>- MANUFACTURING_PARK_EDGE_SCENARIO.md — authority and external action contract</a:t>
            </a:r>
          </a:p>
          <a:p xmlns:a="http://schemas.openxmlformats.org/drawingml/2006/main">
            <a:r>
              <a:t>- scenario-packages/manufacturing-park-factory-was-already-there/acceptance.json — FAT-AUTH-01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Cirrus QMS, not Grid, determines the hold. Cirrus publishes a changed fact and permitted evidence. The affected region includes lot 48-03, nine unstarted refrigerant-circuit lots, dependent reservations, two WIP routes, relevant energy intervals, and the affected outbound sequence. Exact retained and repaired activity counts remain indeterminate and are not invented.</a:t>
            </a:r>
          </a:p>
          <a:p xmlns:a="http://schemas.openxmlformats.org/drawingml/2006/main">
            <a:r>
              <a:t/>
            </a:r>
          </a:p>
          <a:p xmlns:a="http://schemas.openxmlformats.org/drawingml/2006/main">
            <a:r>
              <a:t>[Sources]</a:t>
            </a:r>
          </a:p>
          <a:p xmlns:a="http://schemas.openxmlformats.org/drawingml/2006/main">
            <a:r>
              <a:t>- MANUFACTURING_PARK_EDGE_SCENARIO.md — 10:13 LT-882 disturbance and affected region</a:t>
            </a:r>
          </a:p>
          <a:p xmlns:a="http://schemas.openxmlformats.org/drawingml/2006/main">
            <a:r>
              <a:t>- src/case-studies/manufacturing-park/model.ts — disturbance and explicit indeterminate fields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Waiting misses the installation sequence. Moving all work to one line overloads later test and dock windows. Splitting work across two qualified cells and exchanging two test windows is locally more expensive but preserves the complete route. PARK-PLAN-115 has 129 minutes of authored margin and needs new authority.</a:t>
            </a:r>
          </a:p>
          <a:p xmlns:a="http://schemas.openxmlformats.org/drawingml/2006/main">
            <a:r>
              <a:t/>
            </a:r>
          </a:p>
          <a:p xmlns:a="http://schemas.openxmlformats.org/drawingml/2006/main">
            <a:r>
              <a:t>[Sources]</a:t>
            </a:r>
          </a:p>
          <a:p xmlns:a="http://schemas.openxmlformats.org/drawingml/2006/main">
            <a:r>
              <a:t>- MANUFACTURING_PARK_EDGE_SCENARIO.md — three repair alternatives and PARK-PLAN-115</a:t>
            </a:r>
          </a:p>
          <a:p xmlns:a="http://schemas.openxmlformats.org/drawingml/2006/main">
            <a:r>
              <a:t>- src/case-studies/manufacturing-park/model.ts — repair alternative constants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Energy is another constrained promise. The facility energy manager must accept an exact portfolio revision, and plant systems dispatch it. The fixture declares a feasible envelope but lacks the interval profile, tariff ceiling, action-level kW, and authoritative dispatch and meter receipts needed to establish delivery.</a:t>
            </a:r>
          </a:p>
          <a:p xmlns:a="http://schemas.openxmlformats.org/drawingml/2006/main">
            <a:r>
              <a:t/>
            </a:r>
          </a:p>
          <a:p xmlns:a="http://schemas.openxmlformats.org/drawingml/2006/main">
            <a:r>
              <a:t>[Sources]</a:t>
            </a:r>
          </a:p>
          <a:p xmlns:a="http://schemas.openxmlformats.org/drawingml/2006/main">
            <a:r>
              <a:t>- MANUFACTURING_PARK_EDGE_SCENARIO.md — demand-response request, protected production, and evidence gaps</a:t>
            </a:r>
          </a:p>
          <a:p xmlns:a="http://schemas.openxmlformats.org/drawingml/2006/main">
            <a:r>
              <a:t>- src/case-studies/manufacturing-park/model.ts — energy envelope and indeterminate fields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Documented Grid concepts can participate in an inspectable model. A real deployment still needs adapters, domain schemas, identity, policy, reservation semantics, operating controls, external receipts, and qualification. This Scenario does not establish a turnkey manufacturing exchange or plant safety control.</a:t>
            </a:r>
          </a:p>
          <a:p xmlns:a="http://schemas.openxmlformats.org/drawingml/2006/main">
            <a:r>
              <a:t/>
            </a:r>
          </a:p>
          <a:p xmlns:a="http://schemas.openxmlformats.org/drawingml/2006/main">
            <a:r>
              <a:t>[Sources]</a:t>
            </a:r>
          </a:p>
          <a:p xmlns:a="http://schemas.openxmlformats.org/drawingml/2006/main">
            <a:r>
              <a:t>- scenario-packages/manufacturing-park-factory-was-already-there/claims.json — FAT-GRID-01 and FAT-GRID-02</a:t>
            </a:r>
          </a:p>
          <a:p xmlns:a="http://schemas.openxmlformats.org/drawingml/2006/main">
            <a:r>
              <a:t>- MANUFACTURING_PARK_EDGE_SCENARIO.md — product qualification boundary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exact Grid FYI publication fixture is verified: its deterministic execution passed, its oracle received independent review, and a distinct verifier compared the retained evidence. The next proof is controlled intended-environment evaluation with real authorities and systems of record. A promise becomes real only when named owners accept it and authoritative systems report physical work. Grid runtime, plant integration, quality release, energy delivery, and outcomes remain unproven.</a:t>
            </a:r>
          </a:p>
          <a:p xmlns:a="http://schemas.openxmlformats.org/drawingml/2006/main">
            <a:r>
              <a:t/>
            </a:r>
          </a:p>
          <a:p xmlns:a="http://schemas.openxmlformats.org/drawingml/2006/main">
            <a:r>
              <a:t>[Sources]</a:t>
            </a:r>
          </a:p>
          <a:p xmlns:a="http://schemas.openxmlformats.org/drawingml/2006/main">
            <a:r>
              <a:t>- MANUFACTURING_PARK_EDGE_SCENARIO.md — gaps ledger and controlled-evaluation path</a:t>
            </a:r>
          </a:p>
          <a:p xmlns:a="http://schemas.openxmlformats.org/drawingml/2006/main">
            <a:r>
              <a:t>- scenario-packages/manufacturing-park-factory-was-already-there/manifest.json — readiness R3 / fixture revision 2026-08-27.2</a:t>
            </a:r>
          </a:p>
          <a:p xmlns:a="http://schemas.openxmlformats.org/drawingml/2006/main">
            <a:r>
              <a:t>- scenario-packages/manufacturing-park-factory-was-already-there/evidence/execution.json</a:t>
            </a:r>
          </a:p>
          <a:p xmlns:a="http://schemas.openxmlformats.org/drawingml/2006/main">
            <a:r>
              <a:t>- scenario-packages/manufacturing-park-factory-was-already-there/evidence/oracle-review.md</a:t>
            </a:r>
          </a:p>
          <a:p xmlns:a="http://schemas.openxmlformats.org/drawingml/2006/main">
            <a:r>
              <a:t>- scenario-packages/manufacturing-park-factory-was-already-there/evidence/verification.json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23b8fc559c41e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6cb23590c6144ce" /><Relationship Type="http://schemas.openxmlformats.org/officeDocument/2006/relationships/slideLayout" Target="/ppt/slideLayouts/slideLayout1.xml" Id="R1fea77011118492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fea77011118492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9dc4baeec934104" /><Relationship Type="http://schemas.openxmlformats.org/officeDocument/2006/relationships/image" Target="/ppt/media/image.png" Id="R2113a4f641d940e4" /><Relationship Type="http://schemas.openxmlformats.org/officeDocument/2006/relationships/notesSlide" Target="/ppt/notesSlides/notesSlide1.xml" Id="Rbd5c3096135f4a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3c65a6266bc4dfd" /><Relationship Type="http://schemas.openxmlformats.org/officeDocument/2006/relationships/notesSlide" Target="/ppt/notesSlides/notesSlide2.xml" Id="R249df5d9418d46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c9ec0dd96fb4680" /><Relationship Type="http://schemas.openxmlformats.org/officeDocument/2006/relationships/notesSlide" Target="/ppt/notesSlides/notesSlide3.xml" Id="R9a58af66e54d47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072a93871fd4c36" /><Relationship Type="http://schemas.openxmlformats.org/officeDocument/2006/relationships/notesSlide" Target="/ppt/notesSlides/notesSlide4.xml" Id="R82ec6a40ddf842f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c71224a06ef4dce" /><Relationship Type="http://schemas.openxmlformats.org/officeDocument/2006/relationships/notesSlide" Target="/ppt/notesSlides/notesSlide5.xml" Id="R965309c585b946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c178f17969c4a48" /><Relationship Type="http://schemas.openxmlformats.org/officeDocument/2006/relationships/notesSlide" Target="/ppt/notesSlides/notesSlide6.xml" Id="R111652f34a404e5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5c4c8669dd14d68" /><Relationship Type="http://schemas.openxmlformats.org/officeDocument/2006/relationships/notesSlide" Target="/ppt/notesSlides/notesSlide7.xml" Id="Rcbf56cfff203459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9dd2c709e4c4367" /><Relationship Type="http://schemas.openxmlformats.org/officeDocument/2006/relationships/notesSlide" Target="/ppt/notesSlides/notesSlide8.xml" Id="Rc01b1d53357541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45913ec24fc4e19" /><Relationship Type="http://schemas.openxmlformats.org/officeDocument/2006/relationships/notesSlide" Target="/ppt/notesSlides/notesSlide9.xml" Id="R295d0676dcf345a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3050ae8d5764338" /><Relationship Type="http://schemas.openxmlformats.org/officeDocument/2006/relationships/notesSlide" Target="/ppt/notesSlides/notesSlide10.xml" Id="R0452bbf40a754d5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2bab74e221a4e32" /><Relationship Type="http://schemas.openxmlformats.org/officeDocument/2006/relationships/notesSlide" Target="/ppt/notesSlides/notesSlide11.xml" Id="Ref0bddb4472d4b5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0a06ffdb0044a41" /><Relationship Type="http://schemas.openxmlformats.org/officeDocument/2006/relationships/notesSlide" Target="/ppt/notesSlides/notesSlide12.xml" Id="R86158defc3284123" /></Relationships>
</file>

<file path=ppt/slides/slide1.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113a4f641d940e4"/>
          <a:srcRect xmlns:a="http://schemas.openxmlformats.org/drawingml/2006/main" l="19515" t="0" r="19515" b="0"/>
          <a:stretch xmlns:a="http://schemas.openxmlformats.org/drawingml/2006/main">
            <a:fillRect l="0" t="0" r="0" b="0"/>
          </a:stretch>
        </p:blipFill>
        <p:spPr>
          <a:xfrm xmlns:a="http://schemas.openxmlformats.org/drawingml/2006/main">
            <a:off x="4762500" y="0"/>
            <a:ext cx="74295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7E1A7C7-828F-4AD9-8AA0-3399A7B91EE8}"/>
              </a:ext>
            </a:extLst>
          </p:cNvPr>
          <p:cNvSpPr>
            <a:spLocks xmlns:a="http://schemas.openxmlformats.org/drawingml/2006/main" noGrp="1"/>
          </p:cNvSpPr>
          <p:nvPr/>
        </p:nvSpPr>
        <p:spPr>
          <a:xfrm xmlns:a="http://schemas.openxmlformats.org/drawingml/2006/main">
            <a:off x="0" y="0"/>
            <a:ext cx="5200650" cy="6858000"/>
          </a:xfrm>
          <a:prstGeom xmlns:a="http://schemas.openxmlformats.org/drawingml/2006/main" prst="rect">
            <a:avLst/>
          </a:prstGeom>
          <a:solidFill xmlns:a="http://schemas.openxmlformats.org/drawingml/2006/main">
            <a:srgbClr val="F7FAFA"/>
          </a:solidFill>
          <a:ln xmlns:a="http://schemas.openxmlformats.org/drawingml/2006/main" w="0">
            <a:solidFill>
              <a:srgbClr val="F7FAFA"/>
            </a:solidFill>
            <a:prstDash val="solid"/>
          </a:ln>
        </p:spPr>
      </p:sp>
      <p:sp>
        <p:nvSpPr>
          <p:cNvPr id="3" name="">
            <a:extLst xmlns:a="http://schemas.openxmlformats.org/drawingml/2006/main">
              <a:ext uri="{FF2B5EF4-FFF2-40B4-BE49-F238E27FC236}">
                <a16:creationId xmlns:a16="http://schemas.microsoft.com/office/drawing/2014/main" id="{8D9954C1-EEA3-45B3-96E3-57103E796158}"/>
              </a:ext>
            </a:extLst>
          </p:cNvPr>
          <p:cNvSpPr>
            <a:spLocks xmlns:a="http://schemas.openxmlformats.org/drawingml/2006/main" noGrp="1"/>
          </p:cNvSpPr>
          <p:nvPr/>
        </p:nvSpPr>
        <p:spPr>
          <a:xfrm xmlns:a="http://schemas.openxmlformats.org/drawingml/2006/main">
            <a:off x="4762500" y="0"/>
            <a:ext cx="514350" cy="6858000"/>
          </a:xfrm>
          <a:prstGeom xmlns:a="http://schemas.openxmlformats.org/drawingml/2006/main" prst="rect">
            <a:avLst/>
          </a:prstGeom>
          <a:solidFill xmlns:a="http://schemas.openxmlformats.org/drawingml/2006/main">
            <a:srgbClr val="F7FAFA"/>
          </a:solidFill>
          <a:ln xmlns:a="http://schemas.openxmlformats.org/drawingml/2006/main" w="0">
            <a:solidFill>
              <a:srgbClr val="F7FAFA"/>
            </a:solidFill>
            <a:prstDash val="solid"/>
          </a:ln>
        </p:spPr>
      </p:sp>
      <p:sp>
        <p:nvSpPr>
          <p:cNvPr id="4" name="">
            <a:extLst xmlns:a="http://schemas.openxmlformats.org/drawingml/2006/main">
              <a:ext uri="{FF2B5EF4-FFF2-40B4-BE49-F238E27FC236}">
                <a16:creationId xmlns:a16="http://schemas.microsoft.com/office/drawing/2014/main" id="{36706A27-CE27-41FD-A89C-901EDFF6D0F8}"/>
              </a:ext>
            </a:extLst>
          </p:cNvPr>
          <p:cNvSpPr>
            <a:spLocks xmlns:a="http://schemas.openxmlformats.org/drawingml/2006/main" noGrp="1"/>
          </p:cNvSpPr>
          <p:nvPr/>
        </p:nvSpPr>
        <p:spPr>
          <a:xfrm xmlns:a="http://schemas.openxmlformats.org/drawingml/2006/main">
            <a:off x="609600" y="552450"/>
            <a:ext cx="1752600" cy="285750"/>
          </a:xfrm>
          <a:prstGeom xmlns:a="http://schemas.openxmlformats.org/drawingml/2006/main" prst="roundRect">
            <a:avLst>
              <a:gd name="adj" fmla="val 50000"/>
            </a:avLst>
          </a:prstGeom>
          <a:solidFill xmlns:a="http://schemas.openxmlformats.org/drawingml/2006/main">
            <a:srgbClr val="DDF5F7"/>
          </a:solidFill>
          <a:ln xmlns:a="http://schemas.openxmlformats.org/drawingml/2006/main" w="0">
            <a:solidFill>
              <a:srgbClr val="DDF5F7"/>
            </a:solidFill>
            <a:prstDash val="solid"/>
          </a:ln>
        </p:spPr>
      </p:sp>
      <p:sp>
        <p:nvSpPr>
          <p:cNvPr id="5" name="">
            <a:extLst xmlns:a="http://schemas.openxmlformats.org/drawingml/2006/main">
              <a:ext uri="{FF2B5EF4-FFF2-40B4-BE49-F238E27FC236}">
                <a16:creationId xmlns:a16="http://schemas.microsoft.com/office/drawing/2014/main" id="{BE71EEC9-2A59-4877-99E5-6530CEE04C90}"/>
              </a:ext>
            </a:extLst>
          </p:cNvPr>
          <p:cNvSpPr>
            <a:spLocks xmlns:a="http://schemas.openxmlformats.org/drawingml/2006/main" noGrp="1"/>
          </p:cNvSpPr>
          <p:nvPr/>
        </p:nvSpPr>
        <p:spPr>
          <a:xfrm xmlns:a="http://schemas.openxmlformats.org/drawingml/2006/main">
            <a:off x="704850" y="571500"/>
            <a:ext cx="15621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47A86"/>
                </a:solidFill>
                <a:latin typeface="Arial"/>
                <a:ea typeface="Arial"/>
                <a:cs typeface="Arial"/>
              </a:defRPr>
            </a:pPr>
            <a:r>
              <a:rPr sz="900" b="1">
                <a:solidFill>
                  <a:srgbClr val="147A86"/>
                </a:solidFill>
                <a:latin typeface="Arial"/>
                <a:ea typeface="Arial"/>
                <a:cs typeface="Arial"/>
              </a:rPr>
              <a:t>GRID FYI · SCENARIO</a:t>
            </a:r>
          </a:p>
        </p:txBody>
      </p:sp>
      <p:sp>
        <p:nvSpPr>
          <p:cNvPr id="6" name="">
            <a:extLst xmlns:a="http://schemas.openxmlformats.org/drawingml/2006/main">
              <a:ext uri="{FF2B5EF4-FFF2-40B4-BE49-F238E27FC236}">
                <a16:creationId xmlns:a16="http://schemas.microsoft.com/office/drawing/2014/main" id="{E2416D15-EABD-4356-AD6D-EE09DE6F73D3}"/>
              </a:ext>
            </a:extLst>
          </p:cNvPr>
          <p:cNvSpPr>
            <a:spLocks xmlns:a="http://schemas.openxmlformats.org/drawingml/2006/main" noGrp="1"/>
          </p:cNvSpPr>
          <p:nvPr/>
        </p:nvSpPr>
        <p:spPr>
          <a:xfrm xmlns:a="http://schemas.openxmlformats.org/drawingml/2006/main">
            <a:off x="609600" y="1219200"/>
            <a:ext cx="4095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88000"/>
              </a:lnSpc>
              <a:buNone/>
              <a:defRPr sz="3750" b="1">
                <a:solidFill>
                  <a:srgbClr val="122227"/>
                </a:solidFill>
                <a:latin typeface="Arial"/>
                <a:ea typeface="Arial"/>
                <a:cs typeface="Arial"/>
              </a:defRPr>
            </a:pPr>
            <a:r>
              <a:rPr sz="3750" b="1">
                <a:solidFill>
                  <a:srgbClr val="122227"/>
                </a:solidFill>
                <a:latin typeface="Arial"/>
                <a:ea typeface="Arial"/>
                <a:cs typeface="Arial"/>
              </a:rPr>
              <a:t>The Factory</a:t>
            </a:r>
          </a:p>
          <a:p xmlns:a="http://schemas.openxmlformats.org/drawingml/2006/main">
            <a:pPr algn="l">
              <a:lnSpc>
                <a:spcPct val="88000"/>
              </a:lnSpc>
              <a:buNone/>
              <a:defRPr sz="3750" b="1">
                <a:solidFill>
                  <a:srgbClr val="122227"/>
                </a:solidFill>
                <a:latin typeface="Arial"/>
                <a:ea typeface="Arial"/>
                <a:cs typeface="Arial"/>
              </a:defRPr>
            </a:pPr>
            <a:r>
              <a:rPr sz="3750" b="1">
                <a:solidFill>
                  <a:srgbClr val="122227"/>
                </a:solidFill>
                <a:latin typeface="Arial"/>
                <a:ea typeface="Arial"/>
                <a:cs typeface="Arial"/>
              </a:rPr>
              <a:t>Was Already There</a:t>
            </a:r>
          </a:p>
        </p:txBody>
      </p:sp>
      <p:sp>
        <p:nvSpPr>
          <p:cNvPr id="7" name="">
            <a:extLst xmlns:a="http://schemas.openxmlformats.org/drawingml/2006/main">
              <a:ext uri="{FF2B5EF4-FFF2-40B4-BE49-F238E27FC236}">
                <a16:creationId xmlns:a16="http://schemas.microsoft.com/office/drawing/2014/main" id="{F7F40933-D1FA-4EA9-8625-3DED5C13797F}"/>
              </a:ext>
            </a:extLst>
          </p:cNvPr>
          <p:cNvSpPr>
            <a:spLocks xmlns:a="http://schemas.openxmlformats.org/drawingml/2006/main" noGrp="1"/>
          </p:cNvSpPr>
          <p:nvPr/>
        </p:nvSpPr>
        <p:spPr>
          <a:xfrm xmlns:a="http://schemas.openxmlformats.org/drawingml/2006/main">
            <a:off x="609600" y="3276600"/>
            <a:ext cx="38671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0">
                <a:solidFill>
                  <a:srgbClr val="5C6D72"/>
                </a:solidFill>
                <a:latin typeface="Arial"/>
                <a:ea typeface="Arial"/>
                <a:cs typeface="Arial"/>
              </a:defRPr>
            </a:pPr>
            <a:r>
              <a:rPr sz="1800" b="0">
                <a:solidFill>
                  <a:srgbClr val="5C6D72"/>
                </a:solidFill>
                <a:latin typeface="Arial"/>
                <a:ea typeface="Arial"/>
                <a:cs typeface="Arial"/>
              </a:rPr>
              <a:t>A factory is not a building. It is a set of qualified promises that can become one plan.</a:t>
            </a:r>
          </a:p>
        </p:txBody>
      </p:sp>
      <p:sp>
        <p:nvSpPr>
          <p:cNvPr id="8" name="">
            <a:extLst xmlns:a="http://schemas.openxmlformats.org/drawingml/2006/main">
              <a:ext uri="{FF2B5EF4-FFF2-40B4-BE49-F238E27FC236}">
                <a16:creationId xmlns:a16="http://schemas.microsoft.com/office/drawing/2014/main" id="{D73B943D-8E97-46E7-854C-D8A059D9478D}"/>
              </a:ext>
            </a:extLst>
          </p:cNvPr>
          <p:cNvSpPr>
            <a:spLocks xmlns:a="http://schemas.openxmlformats.org/drawingml/2006/main" noGrp="1"/>
          </p:cNvSpPr>
          <p:nvPr/>
        </p:nvSpPr>
        <p:spPr>
          <a:xfrm xmlns:a="http://schemas.openxmlformats.org/drawingml/2006/main">
            <a:off x="609600" y="4914900"/>
            <a:ext cx="3562350" cy="285750"/>
          </a:xfrm>
          <a:prstGeom xmlns:a="http://schemas.openxmlformats.org/drawingml/2006/main" prst="roundRect">
            <a:avLst>
              <a:gd name="adj" fmla="val 50000"/>
            </a:avLst>
          </a:prstGeom>
          <a:solidFill xmlns:a="http://schemas.openxmlformats.org/drawingml/2006/main">
            <a:srgbClr val="FFF0D2"/>
          </a:solidFill>
          <a:ln xmlns:a="http://schemas.openxmlformats.org/drawingml/2006/main" w="0">
            <a:solidFill>
              <a:srgbClr val="FFF0D2"/>
            </a:solidFill>
            <a:prstDash val="solid"/>
          </a:ln>
        </p:spPr>
      </p:sp>
      <p:sp>
        <p:nvSpPr>
          <p:cNvPr id="9" name="">
            <a:extLst xmlns:a="http://schemas.openxmlformats.org/drawingml/2006/main">
              <a:ext uri="{FF2B5EF4-FFF2-40B4-BE49-F238E27FC236}">
                <a16:creationId xmlns:a16="http://schemas.microsoft.com/office/drawing/2014/main" id="{ED82461C-ED1C-4890-AA02-DE210B081FF4}"/>
              </a:ext>
            </a:extLst>
          </p:cNvPr>
          <p:cNvSpPr>
            <a:spLocks xmlns:a="http://schemas.openxmlformats.org/drawingml/2006/main" noGrp="1"/>
          </p:cNvSpPr>
          <p:nvPr/>
        </p:nvSpPr>
        <p:spPr>
          <a:xfrm xmlns:a="http://schemas.openxmlformats.org/drawingml/2006/main">
            <a:off x="704850" y="4933950"/>
            <a:ext cx="33718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765619"/>
                </a:solidFill>
                <a:latin typeface="Arial"/>
                <a:ea typeface="Arial"/>
                <a:cs typeface="Arial"/>
              </a:defRPr>
            </a:pPr>
            <a:r>
              <a:rPr sz="900" b="1">
                <a:solidFill>
                  <a:srgbClr val="765619"/>
                </a:solidFill>
                <a:latin typeface="Arial"/>
                <a:ea typeface="Arial"/>
                <a:cs typeface="Arial"/>
              </a:rPr>
              <a:t>FICTIONAL · ILLUSTRATIVE · NOT OUTCOME EVIDENCE</a:t>
            </a:r>
          </a:p>
        </p:txBody>
      </p:sp>
      <p:sp>
        <p:nvSpPr>
          <p:cNvPr id="10" name="">
            <a:extLst xmlns:a="http://schemas.openxmlformats.org/drawingml/2006/main">
              <a:ext uri="{FF2B5EF4-FFF2-40B4-BE49-F238E27FC236}">
                <a16:creationId xmlns:a16="http://schemas.microsoft.com/office/drawing/2014/main" id="{12DC86E6-AFF1-4E6F-AE8F-95F040D27220}"/>
              </a:ext>
            </a:extLst>
          </p:cNvPr>
          <p:cNvSpPr>
            <a:spLocks xmlns:a="http://schemas.openxmlformats.org/drawingml/2006/main" noGrp="1"/>
          </p:cNvSpPr>
          <p:nvPr/>
        </p:nvSpPr>
        <p:spPr>
          <a:xfrm xmlns:a="http://schemas.openxmlformats.org/drawingml/2006/main">
            <a:off x="609600" y="54483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125" b="1">
                <a:solidFill>
                  <a:srgbClr val="28745A"/>
                </a:solidFill>
                <a:latin typeface="Arial"/>
                <a:ea typeface="Arial"/>
                <a:cs typeface="Arial"/>
              </a:defRPr>
            </a:pPr>
            <a:r>
              <a:rPr sz="1125" b="1">
                <a:solidFill>
                  <a:srgbClr val="28745A"/>
                </a:solidFill>
                <a:latin typeface="Arial"/>
                <a:ea typeface="Arial"/>
                <a:cs typeface="Arial"/>
              </a:rPr>
              <a:t>12-minute evaluation story</a:t>
            </a:r>
          </a:p>
        </p:txBody>
      </p:sp>
      <p:sp>
        <p:nvSpPr>
          <p:cNvPr id="11" name="">
            <a:extLst xmlns:a="http://schemas.openxmlformats.org/drawingml/2006/main">
              <a:ext uri="{FF2B5EF4-FFF2-40B4-BE49-F238E27FC236}">
                <a16:creationId xmlns:a16="http://schemas.microsoft.com/office/drawing/2014/main" id="{EA4D9819-6D66-4849-BBDF-EC0EFE547802}"/>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2" name="">
            <a:extLst xmlns:a="http://schemas.openxmlformats.org/drawingml/2006/main">
              <a:ext uri="{FF2B5EF4-FFF2-40B4-BE49-F238E27FC236}">
                <a16:creationId xmlns:a16="http://schemas.microsoft.com/office/drawing/2014/main" id="{84303DC8-C00C-4B4F-8F65-6C04D61FCBB4}"/>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a:t>
            </a:r>
          </a:p>
        </p:txBody>
      </p:sp>
      <p:sp>
        <p:nvSpPr>
          <p:cNvPr id="13" name="">
            <a:extLst xmlns:a="http://schemas.openxmlformats.org/drawingml/2006/main">
              <a:ext uri="{FF2B5EF4-FFF2-40B4-BE49-F238E27FC236}">
                <a16:creationId xmlns:a16="http://schemas.microsoft.com/office/drawing/2014/main" id="{FE0DF420-D4C6-4ABA-A3FC-A0FDAE6BF2C1}"/>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01</a:t>
            </a:r>
          </a:p>
        </p:txBody>
      </p:sp>
    </p:spTree>
    <p:extLst>
      <p:ext uri="{BB962C8B-B14F-4D97-AF65-F5344CB8AC3E}">
        <p14:creationId xmlns:p14="http://schemas.microsoft.com/office/powerpoint/2010/main" val="339238889"/>
      </p:ext>
    </p:extLst>
  </p:cSld>
</p:sld>
</file>

<file path=ppt/slides/slide2.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3D7C958B-4A6A-441C-ABD1-10B144542A1D}"/>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THE COMMITMENT</a:t>
            </a:r>
          </a:p>
        </p:txBody>
      </p:sp>
      <p:sp>
        <p:nvSpPr>
          <p:cNvPr id="2" name="">
            <a:extLst xmlns:a="http://schemas.openxmlformats.org/drawingml/2006/main">
              <a:ext uri="{FF2B5EF4-FFF2-40B4-BE49-F238E27FC236}">
                <a16:creationId xmlns:a16="http://schemas.microsoft.com/office/drawing/2014/main" id="{07277AA0-9CB1-44A9-B75F-9183FBBFBC92}"/>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No company can make it alone</a:t>
            </a:r>
          </a:p>
        </p:txBody>
      </p:sp>
      <p:sp>
        <p:nvSpPr>
          <p:cNvPr id="3" name="">
            <a:extLst xmlns:a="http://schemas.openxmlformats.org/drawingml/2006/main">
              <a:ext uri="{FF2B5EF4-FFF2-40B4-BE49-F238E27FC236}">
                <a16:creationId xmlns:a16="http://schemas.microsoft.com/office/drawing/2014/main" id="{B06B3169-5F49-4FC7-8B87-5FF97E6A432D}"/>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The order becomes credible only when material, work, qualification, transport, energy, release, and sequence resolve together.</a:t>
            </a:r>
          </a:p>
        </p:txBody>
      </p:sp>
      <p:sp>
        <p:nvSpPr>
          <p:cNvPr id="4" name="">
            <a:extLst xmlns:a="http://schemas.openxmlformats.org/drawingml/2006/main">
              <a:ext uri="{FF2B5EF4-FFF2-40B4-BE49-F238E27FC236}">
                <a16:creationId xmlns:a16="http://schemas.microsoft.com/office/drawing/2014/main" id="{A616212C-9F7A-4140-9863-692A09675AC9}"/>
              </a:ext>
            </a:extLst>
          </p:cNvPr>
          <p:cNvSpPr>
            <a:spLocks xmlns:a="http://schemas.openxmlformats.org/drawingml/2006/main" noGrp="1"/>
          </p:cNvSpPr>
          <p:nvPr/>
        </p:nvSpPr>
        <p:spPr>
          <a:xfrm xmlns:a="http://schemas.openxmlformats.org/drawingml/2006/main">
            <a:off x="609600" y="2324100"/>
            <a:ext cx="2457450" cy="1619250"/>
          </a:xfrm>
          <a:prstGeom xmlns:a="http://schemas.openxmlformats.org/drawingml/2006/main" prst="roundRect">
            <a:avLst>
              <a:gd name="adj" fmla="val 10588"/>
            </a:avLst>
          </a:prstGeom>
          <a:solidFill xmlns:a="http://schemas.openxmlformats.org/drawingml/2006/main">
            <a:srgbClr val="FFFFFF"/>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5" name="">
            <a:extLst xmlns:a="http://schemas.openxmlformats.org/drawingml/2006/main">
              <a:ext uri="{FF2B5EF4-FFF2-40B4-BE49-F238E27FC236}">
                <a16:creationId xmlns:a16="http://schemas.microsoft.com/office/drawing/2014/main" id="{EDB3D79C-9B52-40DB-8C13-433D353A2D05}"/>
              </a:ext>
            </a:extLst>
          </p:cNvPr>
          <p:cNvSpPr>
            <a:spLocks xmlns:a="http://schemas.openxmlformats.org/drawingml/2006/main" noGrp="1"/>
          </p:cNvSpPr>
          <p:nvPr/>
        </p:nvSpPr>
        <p:spPr>
          <a:xfrm xmlns:a="http://schemas.openxmlformats.org/drawingml/2006/main">
            <a:off x="609600" y="2324100"/>
            <a:ext cx="95250" cy="1619250"/>
          </a:xfrm>
          <a:prstGeom xmlns:a="http://schemas.openxmlformats.org/drawingml/2006/main" prst="rect">
            <a:avLst/>
          </a:prstGeom>
          <a:solidFill xmlns:a="http://schemas.openxmlformats.org/drawingml/2006/main">
            <a:srgbClr val="42C9D7"/>
          </a:solidFill>
          <a:ln xmlns:a="http://schemas.openxmlformats.org/drawingml/2006/main" w="0">
            <a:solidFill>
              <a:srgbClr val="42C9D7"/>
            </a:solidFill>
            <a:prstDash val="solid"/>
          </a:ln>
        </p:spPr>
      </p:sp>
      <p:sp>
        <p:nvSpPr>
          <p:cNvPr id="6" name="">
            <a:extLst xmlns:a="http://schemas.openxmlformats.org/drawingml/2006/main">
              <a:ext uri="{FF2B5EF4-FFF2-40B4-BE49-F238E27FC236}">
                <a16:creationId xmlns:a16="http://schemas.microsoft.com/office/drawing/2014/main" id="{95884258-FF60-4EF3-B10B-CF1E94187D94}"/>
              </a:ext>
            </a:extLst>
          </p:cNvPr>
          <p:cNvSpPr>
            <a:spLocks xmlns:a="http://schemas.openxmlformats.org/drawingml/2006/main" noGrp="1"/>
          </p:cNvSpPr>
          <p:nvPr/>
        </p:nvSpPr>
        <p:spPr>
          <a:xfrm xmlns:a="http://schemas.openxmlformats.org/drawingml/2006/main">
            <a:off x="895350" y="2571750"/>
            <a:ext cx="1809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3600" b="1">
                <a:solidFill>
                  <a:srgbClr val="122227"/>
                </a:solidFill>
                <a:latin typeface="Arial"/>
                <a:ea typeface="Arial"/>
                <a:cs typeface="Arial"/>
              </a:defRPr>
            </a:pPr>
            <a:r>
              <a:rPr sz="3600" b="1">
                <a:solidFill>
                  <a:srgbClr val="122227"/>
                </a:solidFill>
                <a:latin typeface="Arial"/>
                <a:ea typeface="Arial"/>
                <a:cs typeface="Arial"/>
              </a:rPr>
              <a:t>420</a:t>
            </a:r>
          </a:p>
        </p:txBody>
      </p:sp>
      <p:sp>
        <p:nvSpPr>
          <p:cNvPr id="7" name="">
            <a:extLst xmlns:a="http://schemas.openxmlformats.org/drawingml/2006/main">
              <a:ext uri="{FF2B5EF4-FFF2-40B4-BE49-F238E27FC236}">
                <a16:creationId xmlns:a16="http://schemas.microsoft.com/office/drawing/2014/main" id="{17A3D35C-4D62-4A90-B649-D8238084A215}"/>
              </a:ext>
            </a:extLst>
          </p:cNvPr>
          <p:cNvSpPr>
            <a:spLocks xmlns:a="http://schemas.openxmlformats.org/drawingml/2006/main" noGrp="1"/>
          </p:cNvSpPr>
          <p:nvPr/>
        </p:nvSpPr>
        <p:spPr>
          <a:xfrm xmlns:a="http://schemas.openxmlformats.org/drawingml/2006/main">
            <a:off x="895350" y="3276600"/>
            <a:ext cx="1828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0">
                <a:solidFill>
                  <a:srgbClr val="5C6D72"/>
                </a:solidFill>
                <a:latin typeface="Arial"/>
                <a:ea typeface="Arial"/>
                <a:cs typeface="Arial"/>
              </a:defRPr>
            </a:pPr>
            <a:r>
              <a:rPr sz="1275" b="0">
                <a:solidFill>
                  <a:srgbClr val="5C6D72"/>
                </a:solidFill>
                <a:latin typeface="Arial"/>
                <a:ea typeface="Arial"/>
                <a:cs typeface="Arial"/>
              </a:rPr>
              <a:t>factory-complete units</a:t>
            </a:r>
          </a:p>
        </p:txBody>
      </p:sp>
      <p:sp>
        <p:nvSpPr>
          <p:cNvPr id="8" name="">
            <a:extLst xmlns:a="http://schemas.openxmlformats.org/drawingml/2006/main">
              <a:ext uri="{FF2B5EF4-FFF2-40B4-BE49-F238E27FC236}">
                <a16:creationId xmlns:a16="http://schemas.microsoft.com/office/drawing/2014/main" id="{CEDD14F2-7810-4AF8-BD89-6CC609BBD4C9}"/>
              </a:ext>
            </a:extLst>
          </p:cNvPr>
          <p:cNvSpPr>
            <a:spLocks xmlns:a="http://schemas.openxmlformats.org/drawingml/2006/main" noGrp="1"/>
          </p:cNvSpPr>
          <p:nvPr/>
        </p:nvSpPr>
        <p:spPr>
          <a:xfrm xmlns:a="http://schemas.openxmlformats.org/drawingml/2006/main">
            <a:off x="3333750" y="2324100"/>
            <a:ext cx="2457450" cy="1619250"/>
          </a:xfrm>
          <a:prstGeom xmlns:a="http://schemas.openxmlformats.org/drawingml/2006/main" prst="roundRect">
            <a:avLst>
              <a:gd name="adj" fmla="val 10588"/>
            </a:avLst>
          </a:prstGeom>
          <a:solidFill xmlns:a="http://schemas.openxmlformats.org/drawingml/2006/main">
            <a:srgbClr val="FFFFFF"/>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9" name="">
            <a:extLst xmlns:a="http://schemas.openxmlformats.org/drawingml/2006/main">
              <a:ext uri="{FF2B5EF4-FFF2-40B4-BE49-F238E27FC236}">
                <a16:creationId xmlns:a16="http://schemas.microsoft.com/office/drawing/2014/main" id="{A2681376-0071-4207-9CEE-754A746D8E48}"/>
              </a:ext>
            </a:extLst>
          </p:cNvPr>
          <p:cNvSpPr>
            <a:spLocks xmlns:a="http://schemas.openxmlformats.org/drawingml/2006/main" noGrp="1"/>
          </p:cNvSpPr>
          <p:nvPr/>
        </p:nvSpPr>
        <p:spPr>
          <a:xfrm xmlns:a="http://schemas.openxmlformats.org/drawingml/2006/main">
            <a:off x="3333750" y="2324100"/>
            <a:ext cx="95250" cy="1619250"/>
          </a:xfrm>
          <a:prstGeom xmlns:a="http://schemas.openxmlformats.org/drawingml/2006/main" prst="rect">
            <a:avLst/>
          </a:prstGeom>
          <a:solidFill xmlns:a="http://schemas.openxmlformats.org/drawingml/2006/main">
            <a:srgbClr val="9CE1C5"/>
          </a:solidFill>
          <a:ln xmlns:a="http://schemas.openxmlformats.org/drawingml/2006/main" w="0">
            <a:solidFill>
              <a:srgbClr val="9CE1C5"/>
            </a:solidFill>
            <a:prstDash val="solid"/>
          </a:ln>
        </p:spPr>
      </p:sp>
      <p:sp>
        <p:nvSpPr>
          <p:cNvPr id="10" name="">
            <a:extLst xmlns:a="http://schemas.openxmlformats.org/drawingml/2006/main">
              <a:ext uri="{FF2B5EF4-FFF2-40B4-BE49-F238E27FC236}">
                <a16:creationId xmlns:a16="http://schemas.microsoft.com/office/drawing/2014/main" id="{C0F8CC42-4F81-4098-93AF-98F2E182A561}"/>
              </a:ext>
            </a:extLst>
          </p:cNvPr>
          <p:cNvSpPr>
            <a:spLocks xmlns:a="http://schemas.openxmlformats.org/drawingml/2006/main" noGrp="1"/>
          </p:cNvSpPr>
          <p:nvPr/>
        </p:nvSpPr>
        <p:spPr>
          <a:xfrm xmlns:a="http://schemas.openxmlformats.org/drawingml/2006/main">
            <a:off x="3619500" y="2571750"/>
            <a:ext cx="1809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3600" b="1">
                <a:solidFill>
                  <a:srgbClr val="122227"/>
                </a:solidFill>
                <a:latin typeface="Arial"/>
                <a:ea typeface="Arial"/>
                <a:cs typeface="Arial"/>
              </a:defRPr>
            </a:pPr>
            <a:r>
              <a:rPr sz="3600" b="1">
                <a:solidFill>
                  <a:srgbClr val="122227"/>
                </a:solidFill>
                <a:latin typeface="Arial"/>
                <a:ea typeface="Arial"/>
                <a:cs typeface="Arial"/>
              </a:rPr>
              <a:t>14</a:t>
            </a:r>
          </a:p>
        </p:txBody>
      </p:sp>
      <p:sp>
        <p:nvSpPr>
          <p:cNvPr id="11" name="">
            <a:extLst xmlns:a="http://schemas.openxmlformats.org/drawingml/2006/main">
              <a:ext uri="{FF2B5EF4-FFF2-40B4-BE49-F238E27FC236}">
                <a16:creationId xmlns:a16="http://schemas.microsoft.com/office/drawing/2014/main" id="{0AB25B70-4864-4900-9480-CE1B6C8E4A5C}"/>
              </a:ext>
            </a:extLst>
          </p:cNvPr>
          <p:cNvSpPr>
            <a:spLocks xmlns:a="http://schemas.openxmlformats.org/drawingml/2006/main" noGrp="1"/>
          </p:cNvSpPr>
          <p:nvPr/>
        </p:nvSpPr>
        <p:spPr>
          <a:xfrm xmlns:a="http://schemas.openxmlformats.org/drawingml/2006/main">
            <a:off x="3619500" y="3276600"/>
            <a:ext cx="1828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0">
                <a:solidFill>
                  <a:srgbClr val="5C6D72"/>
                </a:solidFill>
                <a:latin typeface="Arial"/>
                <a:ea typeface="Arial"/>
                <a:cs typeface="Arial"/>
              </a:defRPr>
            </a:pPr>
            <a:r>
              <a:rPr sz="1275" b="0">
                <a:solidFill>
                  <a:srgbClr val="5C6D72"/>
                </a:solidFill>
                <a:latin typeface="Arial"/>
                <a:ea typeface="Arial"/>
                <a:cs typeface="Arial"/>
              </a:rPr>
              <a:t>lots of 30</a:t>
            </a:r>
          </a:p>
        </p:txBody>
      </p:sp>
      <p:sp>
        <p:nvSpPr>
          <p:cNvPr id="12" name="">
            <a:extLst xmlns:a="http://schemas.openxmlformats.org/drawingml/2006/main">
              <a:ext uri="{FF2B5EF4-FFF2-40B4-BE49-F238E27FC236}">
                <a16:creationId xmlns:a16="http://schemas.microsoft.com/office/drawing/2014/main" id="{B758884F-2758-491F-B636-C6DA27902CDE}"/>
              </a:ext>
            </a:extLst>
          </p:cNvPr>
          <p:cNvSpPr>
            <a:spLocks xmlns:a="http://schemas.openxmlformats.org/drawingml/2006/main" noGrp="1"/>
          </p:cNvSpPr>
          <p:nvPr/>
        </p:nvSpPr>
        <p:spPr>
          <a:xfrm xmlns:a="http://schemas.openxmlformats.org/drawingml/2006/main">
            <a:off x="6057900" y="2324100"/>
            <a:ext cx="2457450" cy="1619250"/>
          </a:xfrm>
          <a:prstGeom xmlns:a="http://schemas.openxmlformats.org/drawingml/2006/main" prst="roundRect">
            <a:avLst>
              <a:gd name="adj" fmla="val 10588"/>
            </a:avLst>
          </a:prstGeom>
          <a:solidFill xmlns:a="http://schemas.openxmlformats.org/drawingml/2006/main">
            <a:srgbClr val="FFFFFF"/>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3" name="">
            <a:extLst xmlns:a="http://schemas.openxmlformats.org/drawingml/2006/main">
              <a:ext uri="{FF2B5EF4-FFF2-40B4-BE49-F238E27FC236}">
                <a16:creationId xmlns:a16="http://schemas.microsoft.com/office/drawing/2014/main" id="{A4376BFA-521C-46E8-8204-AB8AE226E69B}"/>
              </a:ext>
            </a:extLst>
          </p:cNvPr>
          <p:cNvSpPr>
            <a:spLocks xmlns:a="http://schemas.openxmlformats.org/drawingml/2006/main" noGrp="1"/>
          </p:cNvSpPr>
          <p:nvPr/>
        </p:nvSpPr>
        <p:spPr>
          <a:xfrm xmlns:a="http://schemas.openxmlformats.org/drawingml/2006/main">
            <a:off x="6057900" y="2324100"/>
            <a:ext cx="95250" cy="1619250"/>
          </a:xfrm>
          <a:prstGeom xmlns:a="http://schemas.openxmlformats.org/drawingml/2006/main" prst="rect">
            <a:avLst/>
          </a:prstGeom>
          <a:solidFill xmlns:a="http://schemas.openxmlformats.org/drawingml/2006/main">
            <a:srgbClr val="F4C568"/>
          </a:solidFill>
          <a:ln xmlns:a="http://schemas.openxmlformats.org/drawingml/2006/main" w="0">
            <a:solidFill>
              <a:srgbClr val="F4C568"/>
            </a:solidFill>
            <a:prstDash val="solid"/>
          </a:ln>
        </p:spPr>
      </p:sp>
      <p:sp>
        <p:nvSpPr>
          <p:cNvPr id="14" name="">
            <a:extLst xmlns:a="http://schemas.openxmlformats.org/drawingml/2006/main">
              <a:ext uri="{FF2B5EF4-FFF2-40B4-BE49-F238E27FC236}">
                <a16:creationId xmlns:a16="http://schemas.microsoft.com/office/drawing/2014/main" id="{1F01B93C-4FB1-49A5-9934-99B928B0F601}"/>
              </a:ext>
            </a:extLst>
          </p:cNvPr>
          <p:cNvSpPr>
            <a:spLocks xmlns:a="http://schemas.openxmlformats.org/drawingml/2006/main" noGrp="1"/>
          </p:cNvSpPr>
          <p:nvPr/>
        </p:nvSpPr>
        <p:spPr>
          <a:xfrm xmlns:a="http://schemas.openxmlformats.org/drawingml/2006/main">
            <a:off x="6343650" y="2571750"/>
            <a:ext cx="1809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3600" b="1">
                <a:solidFill>
                  <a:srgbClr val="122227"/>
                </a:solidFill>
                <a:latin typeface="Arial"/>
                <a:ea typeface="Arial"/>
                <a:cs typeface="Arial"/>
              </a:defRPr>
            </a:pPr>
            <a:r>
              <a:rPr sz="3600" b="1">
                <a:solidFill>
                  <a:srgbClr val="122227"/>
                </a:solidFill>
                <a:latin typeface="Arial"/>
                <a:ea typeface="Arial"/>
                <a:cs typeface="Arial"/>
              </a:rPr>
              <a:t>98</a:t>
            </a:r>
          </a:p>
        </p:txBody>
      </p:sp>
      <p:sp>
        <p:nvSpPr>
          <p:cNvPr id="15" name="">
            <a:extLst xmlns:a="http://schemas.openxmlformats.org/drawingml/2006/main">
              <a:ext uri="{FF2B5EF4-FFF2-40B4-BE49-F238E27FC236}">
                <a16:creationId xmlns:a16="http://schemas.microsoft.com/office/drawing/2014/main" id="{E5E3B833-E2F9-4A98-A4C1-5CBAE32DBDC9}"/>
              </a:ext>
            </a:extLst>
          </p:cNvPr>
          <p:cNvSpPr>
            <a:spLocks xmlns:a="http://schemas.openxmlformats.org/drawingml/2006/main" noGrp="1"/>
          </p:cNvSpPr>
          <p:nvPr/>
        </p:nvSpPr>
        <p:spPr>
          <a:xfrm xmlns:a="http://schemas.openxmlformats.org/drawingml/2006/main">
            <a:off x="6343650" y="3276600"/>
            <a:ext cx="1828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0">
                <a:solidFill>
                  <a:srgbClr val="5C6D72"/>
                </a:solidFill>
                <a:latin typeface="Arial"/>
                <a:ea typeface="Arial"/>
                <a:cs typeface="Arial"/>
              </a:defRPr>
            </a:pPr>
            <a:r>
              <a:rPr sz="1275" b="0">
                <a:solidFill>
                  <a:srgbClr val="5C6D72"/>
                </a:solidFill>
                <a:latin typeface="Arial"/>
                <a:ea typeface="Arial"/>
                <a:cs typeface="Arial"/>
              </a:rPr>
              <a:t>lot-level activities</a:t>
            </a:r>
          </a:p>
        </p:txBody>
      </p:sp>
      <p:sp>
        <p:nvSpPr>
          <p:cNvPr id="16" name="">
            <a:extLst xmlns:a="http://schemas.openxmlformats.org/drawingml/2006/main">
              <a:ext uri="{FF2B5EF4-FFF2-40B4-BE49-F238E27FC236}">
                <a16:creationId xmlns:a16="http://schemas.microsoft.com/office/drawing/2014/main" id="{4ED376D2-5A3E-40AC-BCAC-BB2072B0489C}"/>
              </a:ext>
            </a:extLst>
          </p:cNvPr>
          <p:cNvSpPr>
            <a:spLocks xmlns:a="http://schemas.openxmlformats.org/drawingml/2006/main" noGrp="1"/>
          </p:cNvSpPr>
          <p:nvPr/>
        </p:nvSpPr>
        <p:spPr>
          <a:xfrm xmlns:a="http://schemas.openxmlformats.org/drawingml/2006/main">
            <a:off x="8782050" y="2324100"/>
            <a:ext cx="2457450" cy="1619250"/>
          </a:xfrm>
          <a:prstGeom xmlns:a="http://schemas.openxmlformats.org/drawingml/2006/main" prst="roundRect">
            <a:avLst>
              <a:gd name="adj" fmla="val 10588"/>
            </a:avLst>
          </a:prstGeom>
          <a:solidFill xmlns:a="http://schemas.openxmlformats.org/drawingml/2006/main">
            <a:srgbClr val="FFFFFF"/>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7" name="">
            <a:extLst xmlns:a="http://schemas.openxmlformats.org/drawingml/2006/main">
              <a:ext uri="{FF2B5EF4-FFF2-40B4-BE49-F238E27FC236}">
                <a16:creationId xmlns:a16="http://schemas.microsoft.com/office/drawing/2014/main" id="{CEB569E9-D388-46F9-B3EF-41E7A491C92E}"/>
              </a:ext>
            </a:extLst>
          </p:cNvPr>
          <p:cNvSpPr>
            <a:spLocks xmlns:a="http://schemas.openxmlformats.org/drawingml/2006/main" noGrp="1"/>
          </p:cNvSpPr>
          <p:nvPr/>
        </p:nvSpPr>
        <p:spPr>
          <a:xfrm xmlns:a="http://schemas.openxmlformats.org/drawingml/2006/main">
            <a:off x="8782050" y="2324100"/>
            <a:ext cx="95250" cy="1619250"/>
          </a:xfrm>
          <a:prstGeom xmlns:a="http://schemas.openxmlformats.org/drawingml/2006/main" prst="rect">
            <a:avLst/>
          </a:prstGeom>
          <a:solidFill xmlns:a="http://schemas.openxmlformats.org/drawingml/2006/main">
            <a:srgbClr val="8874D8"/>
          </a:solidFill>
          <a:ln xmlns:a="http://schemas.openxmlformats.org/drawingml/2006/main" w="0">
            <a:solidFill>
              <a:srgbClr val="8874D8"/>
            </a:solidFill>
            <a:prstDash val="solid"/>
          </a:ln>
        </p:spPr>
      </p:sp>
      <p:sp>
        <p:nvSpPr>
          <p:cNvPr id="18" name="">
            <a:extLst xmlns:a="http://schemas.openxmlformats.org/drawingml/2006/main">
              <a:ext uri="{FF2B5EF4-FFF2-40B4-BE49-F238E27FC236}">
                <a16:creationId xmlns:a16="http://schemas.microsoft.com/office/drawing/2014/main" id="{FDE3267D-AB04-4406-BEA5-32146EF542E2}"/>
              </a:ext>
            </a:extLst>
          </p:cNvPr>
          <p:cNvSpPr>
            <a:spLocks xmlns:a="http://schemas.openxmlformats.org/drawingml/2006/main" noGrp="1"/>
          </p:cNvSpPr>
          <p:nvPr/>
        </p:nvSpPr>
        <p:spPr>
          <a:xfrm xmlns:a="http://schemas.openxmlformats.org/drawingml/2006/main">
            <a:off x="9067800" y="2571750"/>
            <a:ext cx="1809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3600" b="1">
                <a:solidFill>
                  <a:srgbClr val="122227"/>
                </a:solidFill>
                <a:latin typeface="Arial"/>
                <a:ea typeface="Arial"/>
                <a:cs typeface="Arial"/>
              </a:defRPr>
            </a:pPr>
            <a:r>
              <a:rPr sz="3600" b="1">
                <a:solidFill>
                  <a:srgbClr val="122227"/>
                </a:solidFill>
                <a:latin typeface="Arial"/>
                <a:ea typeface="Arial"/>
                <a:cs typeface="Arial"/>
              </a:rPr>
              <a:t>432</a:t>
            </a:r>
          </a:p>
        </p:txBody>
      </p:sp>
      <p:sp>
        <p:nvSpPr>
          <p:cNvPr id="19" name="">
            <a:extLst xmlns:a="http://schemas.openxmlformats.org/drawingml/2006/main">
              <a:ext uri="{FF2B5EF4-FFF2-40B4-BE49-F238E27FC236}">
                <a16:creationId xmlns:a16="http://schemas.microsoft.com/office/drawing/2014/main" id="{5291486B-9D13-4B36-BBA7-E5FFD854973B}"/>
              </a:ext>
            </a:extLst>
          </p:cNvPr>
          <p:cNvSpPr>
            <a:spLocks xmlns:a="http://schemas.openxmlformats.org/drawingml/2006/main" noGrp="1"/>
          </p:cNvSpPr>
          <p:nvPr/>
        </p:nvSpPr>
        <p:spPr>
          <a:xfrm xmlns:a="http://schemas.openxmlformats.org/drawingml/2006/main">
            <a:off x="9067800" y="3276600"/>
            <a:ext cx="1828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0">
                <a:solidFill>
                  <a:srgbClr val="5C6D72"/>
                </a:solidFill>
                <a:latin typeface="Arial"/>
                <a:ea typeface="Arial"/>
                <a:cs typeface="Arial"/>
              </a:defRPr>
            </a:pPr>
            <a:r>
              <a:rPr sz="1275" b="0">
                <a:solidFill>
                  <a:srgbClr val="5C6D72"/>
                </a:solidFill>
                <a:latin typeface="Arial"/>
                <a:ea typeface="Arial"/>
                <a:cs typeface="Arial"/>
              </a:rPr>
              <a:t>qualified kits</a:t>
            </a:r>
          </a:p>
        </p:txBody>
      </p:sp>
      <p:sp>
        <p:nvSpPr>
          <p:cNvPr id="20" name="">
            <a:extLst xmlns:a="http://schemas.openxmlformats.org/drawingml/2006/main">
              <a:ext uri="{FF2B5EF4-FFF2-40B4-BE49-F238E27FC236}">
                <a16:creationId xmlns:a16="http://schemas.microsoft.com/office/drawing/2014/main" id="{3594AF74-ED4D-41B6-BF98-087DD284919A}"/>
              </a:ext>
            </a:extLst>
          </p:cNvPr>
          <p:cNvSpPr>
            <a:spLocks xmlns:a="http://schemas.openxmlformats.org/drawingml/2006/main" noGrp="1"/>
          </p:cNvSpPr>
          <p:nvPr/>
        </p:nvSpPr>
        <p:spPr>
          <a:xfrm xmlns:a="http://schemas.openxmlformats.org/drawingml/2006/main">
            <a:off x="609600" y="4324350"/>
            <a:ext cx="10972800" cy="1409700"/>
          </a:xfrm>
          <a:prstGeom xmlns:a="http://schemas.openxmlformats.org/drawingml/2006/main" prst="roundRect">
            <a:avLst>
              <a:gd name="adj" fmla="val 12162"/>
            </a:avLst>
          </a:prstGeom>
          <a:solidFill xmlns:a="http://schemas.openxmlformats.org/drawingml/2006/main">
            <a:srgbClr val="EAF7F3"/>
          </a:solidFill>
          <a:ln xmlns:a="http://schemas.openxmlformats.org/drawingml/2006/main" w="9525">
            <a:solidFill>
              <a:srgbClr val="C9E9DD"/>
            </a:solidFill>
            <a:prstDash val="solid"/>
          </a:ln>
        </p:spPr>
      </p:sp>
      <p:sp>
        <p:nvSpPr>
          <p:cNvPr id="21" name="">
            <a:extLst xmlns:a="http://schemas.openxmlformats.org/drawingml/2006/main">
              <a:ext uri="{FF2B5EF4-FFF2-40B4-BE49-F238E27FC236}">
                <a16:creationId xmlns:a16="http://schemas.microsoft.com/office/drawing/2014/main" id="{5C7C7274-F2D9-42D2-A6EF-D7573FFF8831}"/>
              </a:ext>
            </a:extLst>
          </p:cNvPr>
          <p:cNvSpPr>
            <a:spLocks xmlns:a="http://schemas.openxmlformats.org/drawingml/2006/main" noGrp="1"/>
          </p:cNvSpPr>
          <p:nvPr/>
        </p:nvSpPr>
        <p:spPr>
          <a:xfrm xmlns:a="http://schemas.openxmlformats.org/drawingml/2006/main">
            <a:off x="876300" y="4591050"/>
            <a:ext cx="228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250" b="1">
                <a:solidFill>
                  <a:srgbClr val="28745A"/>
                </a:solidFill>
                <a:latin typeface="Arial"/>
                <a:ea typeface="Arial"/>
                <a:cs typeface="Arial"/>
              </a:defRPr>
            </a:pPr>
            <a:r>
              <a:rPr sz="2250" b="1">
                <a:solidFill>
                  <a:srgbClr val="28745A"/>
                </a:solidFill>
                <a:latin typeface="Arial"/>
                <a:ea typeface="Arial"/>
                <a:cs typeface="Arial"/>
              </a:rPr>
              <a:t>180 / 150 / 90</a:t>
            </a:r>
          </a:p>
        </p:txBody>
      </p:sp>
      <p:sp>
        <p:nvSpPr>
          <p:cNvPr id="22" name="">
            <a:extLst xmlns:a="http://schemas.openxmlformats.org/drawingml/2006/main">
              <a:ext uri="{FF2B5EF4-FFF2-40B4-BE49-F238E27FC236}">
                <a16:creationId xmlns:a16="http://schemas.microsoft.com/office/drawing/2014/main" id="{4ECF23C0-AAF3-4170-BA0C-E73E9985712E}"/>
              </a:ext>
            </a:extLst>
          </p:cNvPr>
          <p:cNvSpPr>
            <a:spLocks xmlns:a="http://schemas.openxmlformats.org/drawingml/2006/main" noGrp="1"/>
          </p:cNvSpPr>
          <p:nvPr/>
        </p:nvSpPr>
        <p:spPr>
          <a:xfrm xmlns:a="http://schemas.openxmlformats.org/drawingml/2006/main">
            <a:off x="876300" y="5029200"/>
            <a:ext cx="26479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5C6D72"/>
                </a:solidFill>
                <a:latin typeface="Arial"/>
                <a:ea typeface="Arial"/>
                <a:cs typeface="Arial"/>
              </a:defRPr>
            </a:pPr>
            <a:r>
              <a:rPr sz="1200" b="0">
                <a:solidFill>
                  <a:srgbClr val="5C6D72"/>
                </a:solidFill>
                <a:latin typeface="Arial"/>
                <a:ea typeface="Arial"/>
                <a:cs typeface="Arial"/>
              </a:rPr>
              <a:t>three released configuration classes</a:t>
            </a:r>
          </a:p>
        </p:txBody>
      </p:sp>
      <p:sp>
        <p:nvSpPr>
          <p:cNvPr id="23" name="">
            <a:extLst xmlns:a="http://schemas.openxmlformats.org/drawingml/2006/main">
              <a:ext uri="{FF2B5EF4-FFF2-40B4-BE49-F238E27FC236}">
                <a16:creationId xmlns:a16="http://schemas.microsoft.com/office/drawing/2014/main" id="{33EFE723-6C23-4921-9C55-03B5AB2135B0}"/>
              </a:ext>
            </a:extLst>
          </p:cNvPr>
          <p:cNvSpPr>
            <a:spLocks xmlns:a="http://schemas.openxmlformats.org/drawingml/2006/main" noGrp="1"/>
          </p:cNvSpPr>
          <p:nvPr/>
        </p:nvSpPr>
        <p:spPr>
          <a:xfrm xmlns:a="http://schemas.openxmlformats.org/drawingml/2006/main">
            <a:off x="3886200" y="4533900"/>
            <a:ext cx="0" cy="0"/>
          </a:xfrm>
          <a:prstGeom xmlns:a="http://schemas.openxmlformats.org/drawingml/2006/main" prst="line">
            <a:avLst/>
          </a:prstGeom>
          <a:noFill xmlns:a="http://schemas.openxmlformats.org/drawingml/2006/main"/>
          <a:ln xmlns:a="http://schemas.openxmlformats.org/drawingml/2006/main" w="19050">
            <a:solidFill>
              <a:srgbClr val="9CE1C5"/>
            </a:solidFill>
            <a:prstDash val="solid"/>
          </a:ln>
        </p:spPr>
      </p:sp>
      <p:sp>
        <p:nvSpPr>
          <p:cNvPr id="24" name="">
            <a:extLst xmlns:a="http://schemas.openxmlformats.org/drawingml/2006/main">
              <a:ext uri="{FF2B5EF4-FFF2-40B4-BE49-F238E27FC236}">
                <a16:creationId xmlns:a16="http://schemas.microsoft.com/office/drawing/2014/main" id="{2C51D79D-45D2-42D0-863B-05102655FC2E}"/>
              </a:ext>
            </a:extLst>
          </p:cNvPr>
          <p:cNvSpPr>
            <a:spLocks xmlns:a="http://schemas.openxmlformats.org/drawingml/2006/main" noGrp="1"/>
          </p:cNvSpPr>
          <p:nvPr/>
        </p:nvSpPr>
        <p:spPr>
          <a:xfrm xmlns:a="http://schemas.openxmlformats.org/drawingml/2006/main">
            <a:off x="4324350" y="4591050"/>
            <a:ext cx="2762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485"/>
          </a:bodyPr>
          <a:lstStyle xmlns:a="http://schemas.openxmlformats.org/drawingml/2006/main"/>
          <a:p xmlns:a="http://schemas.openxmlformats.org/drawingml/2006/main">
            <a:pPr algn="l">
              <a:lnSpc>
                <a:spcPct val="100000"/>
              </a:lnSpc>
              <a:buNone/>
              <a:defRPr sz="1800" b="1">
                <a:solidFill>
                  <a:srgbClr val="122227"/>
                </a:solidFill>
                <a:latin typeface="Arial"/>
                <a:ea typeface="Arial"/>
                <a:cs typeface="Arial"/>
              </a:defRPr>
            </a:pPr>
            <a:r>
              <a:rPr sz="1800" b="1">
                <a:solidFill>
                  <a:srgbClr val="122227"/>
                </a:solidFill>
                <a:latin typeface="Arial"/>
                <a:ea typeface="Arial"/>
                <a:cs typeface="Arial"/>
              </a:rPr>
              <a:t>10-day installation window</a:t>
            </a:r>
          </a:p>
        </p:txBody>
      </p:sp>
      <p:sp>
        <p:nvSpPr>
          <p:cNvPr id="25" name="">
            <a:extLst xmlns:a="http://schemas.openxmlformats.org/drawingml/2006/main">
              <a:ext uri="{FF2B5EF4-FFF2-40B4-BE49-F238E27FC236}">
                <a16:creationId xmlns:a16="http://schemas.microsoft.com/office/drawing/2014/main" id="{55273314-9014-47C9-ACB5-BD6A721A768E}"/>
              </a:ext>
            </a:extLst>
          </p:cNvPr>
          <p:cNvSpPr>
            <a:spLocks xmlns:a="http://schemas.openxmlformats.org/drawingml/2006/main" noGrp="1"/>
          </p:cNvSpPr>
          <p:nvPr/>
        </p:nvSpPr>
        <p:spPr>
          <a:xfrm xmlns:a="http://schemas.openxmlformats.org/drawingml/2006/main">
            <a:off x="4324350" y="5029200"/>
            <a:ext cx="333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5C6D72"/>
                </a:solidFill>
                <a:latin typeface="Arial"/>
                <a:ea typeface="Arial"/>
                <a:cs typeface="Arial"/>
              </a:defRPr>
            </a:pPr>
            <a:r>
              <a:rPr sz="1200" b="0">
                <a:solidFill>
                  <a:srgbClr val="5C6D72"/>
                </a:solidFill>
                <a:latin typeface="Arial"/>
                <a:ea typeface="Arial"/>
                <a:cs typeface="Arial"/>
              </a:rPr>
              <a:t>420 order kits + 12 protected buffer</a:t>
            </a:r>
          </a:p>
        </p:txBody>
      </p:sp>
      <p:sp>
        <p:nvSpPr>
          <p:cNvPr id="26" name="">
            <a:extLst xmlns:a="http://schemas.openxmlformats.org/drawingml/2006/main">
              <a:ext uri="{FF2B5EF4-FFF2-40B4-BE49-F238E27FC236}">
                <a16:creationId xmlns:a16="http://schemas.microsoft.com/office/drawing/2014/main" id="{F91AC8E9-3064-492F-8BFB-8196641C54D9}"/>
              </a:ext>
            </a:extLst>
          </p:cNvPr>
          <p:cNvSpPr>
            <a:spLocks xmlns:a="http://schemas.openxmlformats.org/drawingml/2006/main" noGrp="1"/>
          </p:cNvSpPr>
          <p:nvPr/>
        </p:nvSpPr>
        <p:spPr>
          <a:xfrm xmlns:a="http://schemas.openxmlformats.org/drawingml/2006/main">
            <a:off x="8020050" y="4591050"/>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506"/>
          </a:bodyPr>
          <a:lstStyle xmlns:a="http://schemas.openxmlformats.org/drawingml/2006/main"/>
          <a:p xmlns:a="http://schemas.openxmlformats.org/drawingml/2006/main">
            <a:pPr algn="l">
              <a:lnSpc>
                <a:spcPct val="100000"/>
              </a:lnSpc>
              <a:buNone/>
              <a:defRPr sz="1800" b="1">
                <a:solidFill>
                  <a:srgbClr val="88382F"/>
                </a:solidFill>
                <a:latin typeface="Arial"/>
                <a:ea typeface="Arial"/>
                <a:cs typeface="Arial"/>
              </a:defRPr>
            </a:pPr>
            <a:r>
              <a:rPr sz="1800" b="1">
                <a:solidFill>
                  <a:srgbClr val="88382F"/>
                </a:solidFill>
                <a:latin typeface="Arial"/>
                <a:ea typeface="Arial"/>
                <a:cs typeface="Arial"/>
              </a:rPr>
              <a:t>Optimization cannot manufacture missing inventory.</a:t>
            </a:r>
          </a:p>
        </p:txBody>
      </p:sp>
      <p:sp>
        <p:nvSpPr>
          <p:cNvPr id="27" name="">
            <a:extLst xmlns:a="http://schemas.openxmlformats.org/drawingml/2006/main">
              <a:ext uri="{FF2B5EF4-FFF2-40B4-BE49-F238E27FC236}">
                <a16:creationId xmlns:a16="http://schemas.microsoft.com/office/drawing/2014/main" id="{AF429CE8-9132-4462-B441-A30805BE4AEF}"/>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28" name="">
            <a:extLst xmlns:a="http://schemas.openxmlformats.org/drawingml/2006/main">
              <a:ext uri="{FF2B5EF4-FFF2-40B4-BE49-F238E27FC236}">
                <a16:creationId xmlns:a16="http://schemas.microsoft.com/office/drawing/2014/main" id="{81ACB4FB-D948-47B9-B188-8E9DE6BCE426}"/>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29" name="">
            <a:extLst xmlns:a="http://schemas.openxmlformats.org/drawingml/2006/main">
              <a:ext uri="{FF2B5EF4-FFF2-40B4-BE49-F238E27FC236}">
                <a16:creationId xmlns:a16="http://schemas.microsoft.com/office/drawing/2014/main" id="{7774AA94-B8D2-455D-B206-316E1A653E86}"/>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02</a:t>
            </a:r>
          </a:p>
        </p:txBody>
      </p:sp>
    </p:spTree>
    <p:extLst>
      <p:ext uri="{BB962C8B-B14F-4D97-AF65-F5344CB8AC3E}">
        <p14:creationId xmlns:p14="http://schemas.microsoft.com/office/powerpoint/2010/main" val="1567570971"/>
      </p:ext>
    </p:extLst>
  </p:cSld>
</p:sld>
</file>

<file path=ppt/slides/slide3.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80F5D40-3A8E-4620-B444-410E4338C28E}"/>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DATA MINIMIZATION</a:t>
            </a:r>
          </a:p>
        </p:txBody>
      </p:sp>
      <p:sp>
        <p:nvSpPr>
          <p:cNvPr id="2" name="">
            <a:extLst xmlns:a="http://schemas.openxmlformats.org/drawingml/2006/main">
              <a:ext uri="{FF2B5EF4-FFF2-40B4-BE49-F238E27FC236}">
                <a16:creationId xmlns:a16="http://schemas.microsoft.com/office/drawing/2014/main" id="{BCE23666-9042-4B4F-9D72-1E3A4087CDA8}"/>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Ask for promises, not spreadsheets</a:t>
            </a:r>
          </a:p>
        </p:txBody>
      </p:sp>
      <p:sp>
        <p:nvSpPr>
          <p:cNvPr id="3" name="">
            <a:extLst xmlns:a="http://schemas.openxmlformats.org/drawingml/2006/main">
              <a:ext uri="{FF2B5EF4-FFF2-40B4-BE49-F238E27FC236}">
                <a16:creationId xmlns:a16="http://schemas.microsoft.com/office/drawing/2014/main" id="{19FEBB93-D72C-420E-A5D9-EC8DABC7A481}"/>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Each tenant evaluates its own reality. Only a bounded, attributable offer crosses the park boundary.</a:t>
            </a:r>
          </a:p>
        </p:txBody>
      </p:sp>
      <p:sp>
        <p:nvSpPr>
          <p:cNvPr id="4" name="">
            <a:extLst xmlns:a="http://schemas.openxmlformats.org/drawingml/2006/main">
              <a:ext uri="{FF2B5EF4-FFF2-40B4-BE49-F238E27FC236}">
                <a16:creationId xmlns:a16="http://schemas.microsoft.com/office/drawing/2014/main" id="{A2935799-78C4-45D7-8147-D455589C51E3}"/>
              </a:ext>
            </a:extLst>
          </p:cNvPr>
          <p:cNvSpPr>
            <a:spLocks xmlns:a="http://schemas.openxmlformats.org/drawingml/2006/main" noGrp="1"/>
          </p:cNvSpPr>
          <p:nvPr/>
        </p:nvSpPr>
        <p:spPr>
          <a:xfrm xmlns:a="http://schemas.openxmlformats.org/drawingml/2006/main">
            <a:off x="609600" y="2190750"/>
            <a:ext cx="4857750" cy="3390900"/>
          </a:xfrm>
          <a:prstGeom xmlns:a="http://schemas.openxmlformats.org/drawingml/2006/main" prst="roundRect">
            <a:avLst>
              <a:gd name="adj" fmla="val 5056"/>
            </a:avLst>
          </a:prstGeom>
          <a:solidFill xmlns:a="http://schemas.openxmlformats.org/drawingml/2006/main">
            <a:srgbClr val="F1F4F5"/>
          </a:solidFill>
          <a:ln xmlns:a="http://schemas.openxmlformats.org/drawingml/2006/main" w="9525">
            <a:solidFill>
              <a:srgbClr val="E7EEF0"/>
            </a:solidFill>
            <a:prstDash val="solid"/>
          </a:ln>
        </p:spPr>
      </p:sp>
      <p:sp>
        <p:nvSpPr>
          <p:cNvPr id="5" name="">
            <a:extLst xmlns:a="http://schemas.openxmlformats.org/drawingml/2006/main">
              <a:ext uri="{FF2B5EF4-FFF2-40B4-BE49-F238E27FC236}">
                <a16:creationId xmlns:a16="http://schemas.microsoft.com/office/drawing/2014/main" id="{AD6E0FBA-7ACB-459C-9628-AB688011794B}"/>
              </a:ext>
            </a:extLst>
          </p:cNvPr>
          <p:cNvSpPr>
            <a:spLocks xmlns:a="http://schemas.openxmlformats.org/drawingml/2006/main" noGrp="1"/>
          </p:cNvSpPr>
          <p:nvPr/>
        </p:nvSpPr>
        <p:spPr>
          <a:xfrm xmlns:a="http://schemas.openxmlformats.org/drawingml/2006/main">
            <a:off x="6724650" y="2190750"/>
            <a:ext cx="4857750" cy="3390900"/>
          </a:xfrm>
          <a:prstGeom xmlns:a="http://schemas.openxmlformats.org/drawingml/2006/main" prst="roundRect">
            <a:avLst>
              <a:gd name="adj" fmla="val 5056"/>
            </a:avLst>
          </a:prstGeom>
          <a:solidFill xmlns:a="http://schemas.openxmlformats.org/drawingml/2006/main">
            <a:srgbClr val="EAF8F3"/>
          </a:solidFill>
          <a:ln xmlns:a="http://schemas.openxmlformats.org/drawingml/2006/main" w="9525">
            <a:solidFill>
              <a:srgbClr val="C8EBDD"/>
            </a:solidFill>
            <a:prstDash val="solid"/>
          </a:ln>
        </p:spPr>
      </p:sp>
      <p:sp>
        <p:nvSpPr>
          <p:cNvPr id="6" name="">
            <a:extLst xmlns:a="http://schemas.openxmlformats.org/drawingml/2006/main">
              <a:ext uri="{FF2B5EF4-FFF2-40B4-BE49-F238E27FC236}">
                <a16:creationId xmlns:a16="http://schemas.microsoft.com/office/drawing/2014/main" id="{9861DC0F-919B-46CA-AA6C-DE24CFBF8BB3}"/>
              </a:ext>
            </a:extLst>
          </p:cNvPr>
          <p:cNvSpPr>
            <a:spLocks xmlns:a="http://schemas.openxmlformats.org/drawingml/2006/main" noGrp="1"/>
          </p:cNvSpPr>
          <p:nvPr/>
        </p:nvSpPr>
        <p:spPr>
          <a:xfrm xmlns:a="http://schemas.openxmlformats.org/drawingml/2006/main">
            <a:off x="895350" y="2457450"/>
            <a:ext cx="1352550" cy="285750"/>
          </a:xfrm>
          <a:prstGeom xmlns:a="http://schemas.openxmlformats.org/drawingml/2006/main" prst="roundRect">
            <a:avLst>
              <a:gd name="adj" fmla="val 50000"/>
            </a:avLst>
          </a:prstGeom>
          <a:solidFill xmlns:a="http://schemas.openxmlformats.org/drawingml/2006/main">
            <a:srgbClr val="E1E7E9"/>
          </a:solidFill>
          <a:ln xmlns:a="http://schemas.openxmlformats.org/drawingml/2006/main" w="0">
            <a:solidFill>
              <a:srgbClr val="E1E7E9"/>
            </a:solidFill>
            <a:prstDash val="solid"/>
          </a:ln>
        </p:spPr>
      </p:sp>
      <p:sp>
        <p:nvSpPr>
          <p:cNvPr id="7" name="">
            <a:extLst xmlns:a="http://schemas.openxmlformats.org/drawingml/2006/main">
              <a:ext uri="{FF2B5EF4-FFF2-40B4-BE49-F238E27FC236}">
                <a16:creationId xmlns:a16="http://schemas.microsoft.com/office/drawing/2014/main" id="{B8B3F1E5-B79A-4F0D-9A9F-BD26AD618062}"/>
              </a:ext>
            </a:extLst>
          </p:cNvPr>
          <p:cNvSpPr>
            <a:spLocks xmlns:a="http://schemas.openxmlformats.org/drawingml/2006/main" noGrp="1"/>
          </p:cNvSpPr>
          <p:nvPr/>
        </p:nvSpPr>
        <p:spPr>
          <a:xfrm xmlns:a="http://schemas.openxmlformats.org/drawingml/2006/main">
            <a:off x="990600" y="2476500"/>
            <a:ext cx="11620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5C6D72"/>
                </a:solidFill>
                <a:latin typeface="Arial"/>
                <a:ea typeface="Arial"/>
                <a:cs typeface="Arial"/>
              </a:defRPr>
            </a:pPr>
            <a:r>
              <a:rPr sz="900" b="1">
                <a:solidFill>
                  <a:srgbClr val="5C6D72"/>
                </a:solidFill>
                <a:latin typeface="Arial"/>
                <a:ea typeface="Arial"/>
                <a:cs typeface="Arial"/>
              </a:rPr>
              <a:t>STAYS LOCAL</a:t>
            </a:r>
          </a:p>
        </p:txBody>
      </p:sp>
      <p:sp>
        <p:nvSpPr>
          <p:cNvPr id="8" name="">
            <a:extLst xmlns:a="http://schemas.openxmlformats.org/drawingml/2006/main">
              <a:ext uri="{FF2B5EF4-FFF2-40B4-BE49-F238E27FC236}">
                <a16:creationId xmlns:a16="http://schemas.microsoft.com/office/drawing/2014/main" id="{A52AC0BB-F2B4-480A-B446-233FE77F31A0}"/>
              </a:ext>
            </a:extLst>
          </p:cNvPr>
          <p:cNvSpPr>
            <a:spLocks xmlns:a="http://schemas.openxmlformats.org/drawingml/2006/main" noGrp="1"/>
          </p:cNvSpPr>
          <p:nvPr/>
        </p:nvSpPr>
        <p:spPr>
          <a:xfrm xmlns:a="http://schemas.openxmlformats.org/drawingml/2006/main">
            <a:off x="7010400" y="2457450"/>
            <a:ext cx="2114550" cy="285750"/>
          </a:xfrm>
          <a:prstGeom xmlns:a="http://schemas.openxmlformats.org/drawingml/2006/main" prst="roundRect">
            <a:avLst>
              <a:gd name="adj" fmla="val 50000"/>
            </a:avLst>
          </a:prstGeom>
          <a:solidFill xmlns:a="http://schemas.openxmlformats.org/drawingml/2006/main">
            <a:srgbClr val="CFF2E4"/>
          </a:solidFill>
          <a:ln xmlns:a="http://schemas.openxmlformats.org/drawingml/2006/main" w="0">
            <a:solidFill>
              <a:srgbClr val="CFF2E4"/>
            </a:solidFill>
            <a:prstDash val="solid"/>
          </a:ln>
        </p:spPr>
      </p:sp>
      <p:sp>
        <p:nvSpPr>
          <p:cNvPr id="9" name="">
            <a:extLst xmlns:a="http://schemas.openxmlformats.org/drawingml/2006/main">
              <a:ext uri="{FF2B5EF4-FFF2-40B4-BE49-F238E27FC236}">
                <a16:creationId xmlns:a16="http://schemas.microsoft.com/office/drawing/2014/main" id="{8D40107D-FC2A-4518-B22B-90EDA4EC0E3E}"/>
              </a:ext>
            </a:extLst>
          </p:cNvPr>
          <p:cNvSpPr>
            <a:spLocks xmlns:a="http://schemas.openxmlformats.org/drawingml/2006/main" noGrp="1"/>
          </p:cNvSpPr>
          <p:nvPr/>
        </p:nvSpPr>
        <p:spPr>
          <a:xfrm xmlns:a="http://schemas.openxmlformats.org/drawingml/2006/main">
            <a:off x="7105650" y="2476500"/>
            <a:ext cx="19240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28745A"/>
                </a:solidFill>
                <a:latin typeface="Arial"/>
                <a:ea typeface="Arial"/>
                <a:cs typeface="Arial"/>
              </a:defRPr>
            </a:pPr>
            <a:r>
              <a:rPr sz="900" b="1">
                <a:solidFill>
                  <a:srgbClr val="28745A"/>
                </a:solidFill>
                <a:latin typeface="Arial"/>
                <a:ea typeface="Arial"/>
                <a:cs typeface="Arial"/>
              </a:rPr>
              <a:t>CROSSES THE BOUNDARY</a:t>
            </a:r>
          </a:p>
        </p:txBody>
      </p:sp>
      <p:sp>
        <p:nvSpPr>
          <p:cNvPr id="10" name="">
            <a:extLst xmlns:a="http://schemas.openxmlformats.org/drawingml/2006/main">
              <a:ext uri="{FF2B5EF4-FFF2-40B4-BE49-F238E27FC236}">
                <a16:creationId xmlns:a16="http://schemas.microsoft.com/office/drawing/2014/main" id="{3871863A-2710-43DA-9C9F-6680D40DFD34}"/>
              </a:ext>
            </a:extLst>
          </p:cNvPr>
          <p:cNvSpPr>
            <a:spLocks xmlns:a="http://schemas.openxmlformats.org/drawingml/2006/main" noGrp="1"/>
          </p:cNvSpPr>
          <p:nvPr/>
        </p:nvSpPr>
        <p:spPr>
          <a:xfrm xmlns:a="http://schemas.openxmlformats.org/drawingml/2006/main">
            <a:off x="895350" y="3105150"/>
            <a:ext cx="39433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Other customer orders</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Full schedule and roster</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Maintenance and recipes</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Internal margins and alternatives</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Full inventory position</a:t>
            </a:r>
          </a:p>
        </p:txBody>
      </p:sp>
      <p:sp>
        <p:nvSpPr>
          <p:cNvPr id="11" name="">
            <a:extLst xmlns:a="http://schemas.openxmlformats.org/drawingml/2006/main">
              <a:ext uri="{FF2B5EF4-FFF2-40B4-BE49-F238E27FC236}">
                <a16:creationId xmlns:a16="http://schemas.microsoft.com/office/drawing/2014/main" id="{7129B9A9-4260-4CA1-97BD-13AEAAF0CFB0}"/>
              </a:ext>
            </a:extLst>
          </p:cNvPr>
          <p:cNvSpPr>
            <a:spLocks xmlns:a="http://schemas.openxmlformats.org/drawingml/2006/main" noGrp="1"/>
          </p:cNvSpPr>
          <p:nvPr/>
        </p:nvSpPr>
        <p:spPr>
          <a:xfrm xmlns:a="http://schemas.openxmlformats.org/drawingml/2006/main">
            <a:off x="7010400" y="3105150"/>
            <a:ext cx="39433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Qualified output class</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Lot size and bounded window</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Product and process evidence</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Expiry and withdrawal conditions</a:t>
            </a:r>
          </a:p>
          <a:p xmlns:a="http://schemas.openxmlformats.org/drawingml/2006/main">
            <a:pPr marL="20" indent="-12" algn="l">
              <a:lnSpc>
                <a:spcPct val="122000"/>
              </a:lnSpc>
              <a:buNone/>
              <a:defRPr sz="1650" b="0">
                <a:solidFill>
                  <a:srgbClr val="122227"/>
                </a:solidFill>
                <a:latin typeface="Arial"/>
                <a:ea typeface="Arial"/>
                <a:cs typeface="Arial"/>
              </a:defRPr>
            </a:pPr>
            <a:r>
              <a:rPr sz="1650" b="0">
                <a:solidFill>
                  <a:srgbClr val="122227"/>
                </a:solidFill>
                <a:latin typeface="Arial"/>
                <a:ea typeface="Arial"/>
                <a:cs typeface="Arial"/>
              </a:rPr>
              <a:t>Source revision</a:t>
            </a:r>
          </a:p>
        </p:txBody>
      </p:sp>
      <p:sp>
        <p:nvSpPr>
          <p:cNvPr id="12" name="">
            <a:extLst xmlns:a="http://schemas.openxmlformats.org/drawingml/2006/main">
              <a:ext uri="{FF2B5EF4-FFF2-40B4-BE49-F238E27FC236}">
                <a16:creationId xmlns:a16="http://schemas.microsoft.com/office/drawing/2014/main" id="{645AB7F8-0F5B-42F9-9E00-913D0DFF28BF}"/>
              </a:ext>
            </a:extLst>
          </p:cNvPr>
          <p:cNvSpPr>
            <a:spLocks xmlns:a="http://schemas.openxmlformats.org/drawingml/2006/main" noGrp="1"/>
          </p:cNvSpPr>
          <p:nvPr/>
        </p:nvSpPr>
        <p:spPr>
          <a:xfrm xmlns:a="http://schemas.openxmlformats.org/drawingml/2006/main">
            <a:off x="5715000" y="3733800"/>
            <a:ext cx="514350" cy="171450"/>
          </a:xfrm>
          <a:prstGeom xmlns:a="http://schemas.openxmlformats.org/drawingml/2006/main" prst="rightArrow">
            <a:avLst/>
          </a:prstGeom>
          <a:solidFill xmlns:a="http://schemas.openxmlformats.org/drawingml/2006/main">
            <a:srgbClr val="147A86"/>
          </a:solidFill>
          <a:ln xmlns:a="http://schemas.openxmlformats.org/drawingml/2006/main" w="0">
            <a:solidFill>
              <a:srgbClr val="147A86"/>
            </a:solidFill>
            <a:prstDash val="solid"/>
          </a:ln>
        </p:spPr>
      </p:sp>
      <p:sp>
        <p:nvSpPr>
          <p:cNvPr id="13" name="">
            <a:extLst xmlns:a="http://schemas.openxmlformats.org/drawingml/2006/main">
              <a:ext uri="{FF2B5EF4-FFF2-40B4-BE49-F238E27FC236}">
                <a16:creationId xmlns:a16="http://schemas.microsoft.com/office/drawing/2014/main" id="{F177D4DA-1826-4E25-B860-9A9569DF7492}"/>
              </a:ext>
            </a:extLst>
          </p:cNvPr>
          <p:cNvSpPr>
            <a:spLocks xmlns:a="http://schemas.openxmlformats.org/drawingml/2006/main" noGrp="1"/>
          </p:cNvSpPr>
          <p:nvPr/>
        </p:nvSpPr>
        <p:spPr>
          <a:xfrm xmlns:a="http://schemas.openxmlformats.org/drawingml/2006/main">
            <a:off x="5638800" y="4038600"/>
            <a:ext cx="7048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750" b="1">
                <a:solidFill>
                  <a:srgbClr val="147A86"/>
                </a:solidFill>
                <a:latin typeface="Arial"/>
                <a:ea typeface="Arial"/>
                <a:cs typeface="Arial"/>
              </a:defRPr>
            </a:pPr>
            <a:r>
              <a:rPr sz="750" b="1">
                <a:solidFill>
                  <a:srgbClr val="147A86"/>
                </a:solidFill>
                <a:latin typeface="Arial"/>
                <a:ea typeface="Arial"/>
                <a:cs typeface="Arial"/>
              </a:rPr>
              <a:t>BOUNDARY</a:t>
            </a:r>
          </a:p>
        </p:txBody>
      </p:sp>
      <p:sp>
        <p:nvSpPr>
          <p:cNvPr id="14" name="">
            <a:extLst xmlns:a="http://schemas.openxmlformats.org/drawingml/2006/main">
              <a:ext uri="{FF2B5EF4-FFF2-40B4-BE49-F238E27FC236}">
                <a16:creationId xmlns:a16="http://schemas.microsoft.com/office/drawing/2014/main" id="{9E3BAF5B-249D-4DC8-84B2-96578CEB0486}"/>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5" name="">
            <a:extLst xmlns:a="http://schemas.openxmlformats.org/drawingml/2006/main">
              <a:ext uri="{FF2B5EF4-FFF2-40B4-BE49-F238E27FC236}">
                <a16:creationId xmlns:a16="http://schemas.microsoft.com/office/drawing/2014/main" id="{0BC1EDA9-EE29-4F80-80DA-E6E05CC0DD83}"/>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16" name="">
            <a:extLst xmlns:a="http://schemas.openxmlformats.org/drawingml/2006/main">
              <a:ext uri="{FF2B5EF4-FFF2-40B4-BE49-F238E27FC236}">
                <a16:creationId xmlns:a16="http://schemas.microsoft.com/office/drawing/2014/main" id="{7E65B9BF-7892-4176-9BF4-BACEBDE4426D}"/>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03</a:t>
            </a:r>
          </a:p>
        </p:txBody>
      </p:sp>
    </p:spTree>
    <p:extLst>
      <p:ext uri="{BB962C8B-B14F-4D97-AF65-F5344CB8AC3E}">
        <p14:creationId xmlns:p14="http://schemas.microsoft.com/office/powerpoint/2010/main" val="306642357"/>
      </p:ext>
    </p:extLst>
  </p:cSld>
</p:sld>
</file>

<file path=ppt/slides/slide4.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58" name="">
            <a:extLst xmlns:a="http://schemas.openxmlformats.org/drawingml/2006/main">
              <a:ext uri="{FF2B5EF4-FFF2-40B4-BE49-F238E27FC236}">
                <a16:creationId xmlns:a16="http://schemas.microsoft.com/office/drawing/2014/main" id="{85ECB49D-2299-467C-9CEE-2FCBE8203B8C}"/>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COMPOSED MODEL</a:t>
            </a:r>
          </a:p>
        </p:txBody>
      </p:sp>
      <p:sp>
        <p:nvSpPr>
          <p:cNvPr id="2" name="">
            <a:extLst xmlns:a="http://schemas.openxmlformats.org/drawingml/2006/main">
              <a:ext uri="{FF2B5EF4-FFF2-40B4-BE49-F238E27FC236}">
                <a16:creationId xmlns:a16="http://schemas.microsoft.com/office/drawing/2014/main" id="{8A97401B-1FAE-4C58-B027-69D0EFEEBAFD}"/>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One composition, several engines and owners</a:t>
            </a:r>
          </a:p>
        </p:txBody>
      </p:sp>
      <p:sp>
        <p:nvSpPr>
          <p:cNvPr id="3" name="">
            <a:extLst xmlns:a="http://schemas.openxmlformats.org/drawingml/2006/main">
              <a:ext uri="{FF2B5EF4-FFF2-40B4-BE49-F238E27FC236}">
                <a16:creationId xmlns:a16="http://schemas.microsoft.com/office/drawing/2014/main" id="{A1B3299E-4493-466C-9BAC-0AE273E11A85}"/>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Each engine retains its own status and evidence. Backbone carries configured symbols; it does not create manufacturing semantics.</a:t>
            </a:r>
          </a:p>
        </p:txBody>
      </p:sp>
      <p:sp>
        <p:nvSpPr>
          <p:cNvPr id="4" name="">
            <a:extLst xmlns:a="http://schemas.openxmlformats.org/drawingml/2006/main">
              <a:ext uri="{FF2B5EF4-FFF2-40B4-BE49-F238E27FC236}">
                <a16:creationId xmlns:a16="http://schemas.microsoft.com/office/drawing/2014/main" id="{573D8E3B-30F8-4E5D-82B4-8F222E2F27A8}"/>
              </a:ext>
            </a:extLst>
          </p:cNvPr>
          <p:cNvSpPr>
            <a:spLocks xmlns:a="http://schemas.openxmlformats.org/drawingml/2006/main" noGrp="1"/>
          </p:cNvSpPr>
          <p:nvPr/>
        </p:nvSpPr>
        <p:spPr>
          <a:xfrm xmlns:a="http://schemas.openxmlformats.org/drawingml/2006/main">
            <a:off x="457200" y="2533650"/>
            <a:ext cx="1581150" cy="1790700"/>
          </a:xfrm>
          <a:prstGeom xmlns:a="http://schemas.openxmlformats.org/drawingml/2006/main" prst="roundRect">
            <a:avLst>
              <a:gd name="adj" fmla="val 10843"/>
            </a:avLst>
          </a:prstGeom>
          <a:solidFill xmlns:a="http://schemas.openxmlformats.org/drawingml/2006/main">
            <a:srgbClr val="E7EEF0"/>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5" name="">
            <a:extLst xmlns:a="http://schemas.openxmlformats.org/drawingml/2006/main">
              <a:ext uri="{FF2B5EF4-FFF2-40B4-BE49-F238E27FC236}">
                <a16:creationId xmlns:a16="http://schemas.microsoft.com/office/drawing/2014/main" id="{FEB7856D-B647-4A95-A981-E15BC8B392A9}"/>
              </a:ext>
            </a:extLst>
          </p:cNvPr>
          <p:cNvSpPr>
            <a:spLocks xmlns:a="http://schemas.openxmlformats.org/drawingml/2006/main" noGrp="1"/>
          </p:cNvSpPr>
          <p:nvPr/>
        </p:nvSpPr>
        <p:spPr>
          <a:xfrm xmlns:a="http://schemas.openxmlformats.org/drawingml/2006/main">
            <a:off x="628650" y="2647950"/>
            <a:ext cx="266700" cy="266700"/>
          </a:xfrm>
          <a:prstGeom xmlns:a="http://schemas.openxmlformats.org/drawingml/2006/main" prst="ellipse">
            <a:avLst/>
          </a:prstGeom>
          <a:solidFill xmlns:a="http://schemas.openxmlformats.org/drawingml/2006/main">
            <a:srgbClr val="42C9D7"/>
          </a:solidFill>
          <a:ln xmlns:a="http://schemas.openxmlformats.org/drawingml/2006/main" w="0">
            <a:solidFill>
              <a:srgbClr val="42C9D7"/>
            </a:solidFill>
            <a:prstDash val="solid"/>
          </a:ln>
        </p:spPr>
      </p:sp>
      <p:sp>
        <p:nvSpPr>
          <p:cNvPr id="6" name="">
            <a:extLst xmlns:a="http://schemas.openxmlformats.org/drawingml/2006/main">
              <a:ext uri="{FF2B5EF4-FFF2-40B4-BE49-F238E27FC236}">
                <a16:creationId xmlns:a16="http://schemas.microsoft.com/office/drawing/2014/main" id="{5CDD34D6-4A08-4962-889F-11BB839C8436}"/>
              </a:ext>
            </a:extLst>
          </p:cNvPr>
          <p:cNvSpPr>
            <a:spLocks xmlns:a="http://schemas.openxmlformats.org/drawingml/2006/main" noGrp="1"/>
          </p:cNvSpPr>
          <p:nvPr/>
        </p:nvSpPr>
        <p:spPr>
          <a:xfrm xmlns:a="http://schemas.openxmlformats.org/drawingml/2006/main">
            <a:off x="685800" y="2686050"/>
            <a:ext cx="152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1</a:t>
            </a:r>
          </a:p>
        </p:txBody>
      </p:sp>
      <p:sp>
        <p:nvSpPr>
          <p:cNvPr id="7" name="">
            <a:extLst xmlns:a="http://schemas.openxmlformats.org/drawingml/2006/main">
              <a:ext uri="{FF2B5EF4-FFF2-40B4-BE49-F238E27FC236}">
                <a16:creationId xmlns:a16="http://schemas.microsoft.com/office/drawing/2014/main" id="{0F33A9FE-55CF-4971-BF71-50F0D1B874B0}"/>
              </a:ext>
            </a:extLst>
          </p:cNvPr>
          <p:cNvSpPr>
            <a:spLocks xmlns:a="http://schemas.openxmlformats.org/drawingml/2006/main" noGrp="1"/>
          </p:cNvSpPr>
          <p:nvPr/>
        </p:nvSpPr>
        <p:spPr>
          <a:xfrm xmlns:a="http://schemas.openxmlformats.org/drawingml/2006/main">
            <a:off x="647700" y="3105150"/>
            <a:ext cx="12001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AUTHORIZED</a:t>
            </a:r>
          </a:p>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LOCAL FACTS</a:t>
            </a:r>
          </a:p>
        </p:txBody>
      </p:sp>
      <p:sp>
        <p:nvSpPr>
          <p:cNvPr id="8" name="">
            <a:extLst xmlns:a="http://schemas.openxmlformats.org/drawingml/2006/main">
              <a:ext uri="{FF2B5EF4-FFF2-40B4-BE49-F238E27FC236}">
                <a16:creationId xmlns:a16="http://schemas.microsoft.com/office/drawing/2014/main" id="{F4F513B9-6234-46DA-B75D-8E9E584B05B0}"/>
              </a:ext>
            </a:extLst>
          </p:cNvPr>
          <p:cNvSpPr>
            <a:spLocks xmlns:a="http://schemas.openxmlformats.org/drawingml/2006/main" noGrp="1"/>
          </p:cNvSpPr>
          <p:nvPr/>
        </p:nvSpPr>
        <p:spPr>
          <a:xfrm xmlns:a="http://schemas.openxmlformats.org/drawingml/2006/main">
            <a:off x="647700" y="3810000"/>
            <a:ext cx="1200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Owner</a:t>
            </a:r>
          </a:p>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revision</a:t>
            </a:r>
          </a:p>
        </p:txBody>
      </p:sp>
      <p:sp>
        <p:nvSpPr>
          <p:cNvPr id="9" name="">
            <a:extLst xmlns:a="http://schemas.openxmlformats.org/drawingml/2006/main">
              <a:ext uri="{FF2B5EF4-FFF2-40B4-BE49-F238E27FC236}">
                <a16:creationId xmlns:a16="http://schemas.microsoft.com/office/drawing/2014/main" id="{224167C4-C5F3-47B1-B672-1D995471B756}"/>
              </a:ext>
            </a:extLst>
          </p:cNvPr>
          <p:cNvSpPr>
            <a:spLocks xmlns:a="http://schemas.openxmlformats.org/drawingml/2006/main" noGrp="1"/>
          </p:cNvSpPr>
          <p:nvPr/>
        </p:nvSpPr>
        <p:spPr>
          <a:xfrm xmlns:a="http://schemas.openxmlformats.org/drawingml/2006/main">
            <a:off x="2085975" y="3314700"/>
            <a:ext cx="2286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10" name="">
            <a:extLst xmlns:a="http://schemas.openxmlformats.org/drawingml/2006/main">
              <a:ext uri="{FF2B5EF4-FFF2-40B4-BE49-F238E27FC236}">
                <a16:creationId xmlns:a16="http://schemas.microsoft.com/office/drawing/2014/main" id="{E19ADF52-42A2-4A20-BE33-6005FAA0512B}"/>
              </a:ext>
            </a:extLst>
          </p:cNvPr>
          <p:cNvSpPr>
            <a:spLocks xmlns:a="http://schemas.openxmlformats.org/drawingml/2006/main" noGrp="1"/>
          </p:cNvSpPr>
          <p:nvPr/>
        </p:nvSpPr>
        <p:spPr>
          <a:xfrm xmlns:a="http://schemas.openxmlformats.org/drawingml/2006/main">
            <a:off x="2381250" y="2533650"/>
            <a:ext cx="1581150" cy="1790700"/>
          </a:xfrm>
          <a:prstGeom xmlns:a="http://schemas.openxmlformats.org/drawingml/2006/main" prst="roundRect">
            <a:avLst>
              <a:gd name="adj" fmla="val 10843"/>
            </a:avLst>
          </a:prstGeom>
          <a:solidFill xmlns:a="http://schemas.openxmlformats.org/drawingml/2006/main">
            <a:srgbClr val="DDF5F7"/>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1" name="">
            <a:extLst xmlns:a="http://schemas.openxmlformats.org/drawingml/2006/main">
              <a:ext uri="{FF2B5EF4-FFF2-40B4-BE49-F238E27FC236}">
                <a16:creationId xmlns:a16="http://schemas.microsoft.com/office/drawing/2014/main" id="{1C4500E6-A1EF-4B86-80FF-9CEF2FBB194A}"/>
              </a:ext>
            </a:extLst>
          </p:cNvPr>
          <p:cNvSpPr>
            <a:spLocks xmlns:a="http://schemas.openxmlformats.org/drawingml/2006/main" noGrp="1"/>
          </p:cNvSpPr>
          <p:nvPr/>
        </p:nvSpPr>
        <p:spPr>
          <a:xfrm xmlns:a="http://schemas.openxmlformats.org/drawingml/2006/main">
            <a:off x="2552700" y="2647950"/>
            <a:ext cx="266700" cy="266700"/>
          </a:xfrm>
          <a:prstGeom xmlns:a="http://schemas.openxmlformats.org/drawingml/2006/main" prst="ellipse">
            <a:avLst/>
          </a:prstGeom>
          <a:solidFill xmlns:a="http://schemas.openxmlformats.org/drawingml/2006/main">
            <a:srgbClr val="42C9D7"/>
          </a:solidFill>
          <a:ln xmlns:a="http://schemas.openxmlformats.org/drawingml/2006/main" w="0">
            <a:solidFill>
              <a:srgbClr val="42C9D7"/>
            </a:solidFill>
            <a:prstDash val="solid"/>
          </a:ln>
        </p:spPr>
      </p:sp>
      <p:sp>
        <p:nvSpPr>
          <p:cNvPr id="12" name="">
            <a:extLst xmlns:a="http://schemas.openxmlformats.org/drawingml/2006/main">
              <a:ext uri="{FF2B5EF4-FFF2-40B4-BE49-F238E27FC236}">
                <a16:creationId xmlns:a16="http://schemas.microsoft.com/office/drawing/2014/main" id="{9820E2EB-D716-4B1B-8FD1-BE1256B2C850}"/>
              </a:ext>
            </a:extLst>
          </p:cNvPr>
          <p:cNvSpPr>
            <a:spLocks xmlns:a="http://schemas.openxmlformats.org/drawingml/2006/main" noGrp="1"/>
          </p:cNvSpPr>
          <p:nvPr/>
        </p:nvSpPr>
        <p:spPr>
          <a:xfrm xmlns:a="http://schemas.openxmlformats.org/drawingml/2006/main">
            <a:off x="2609850" y="2686050"/>
            <a:ext cx="152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180E3262-B793-4065-99AD-5F9145F01354}"/>
              </a:ext>
            </a:extLst>
          </p:cNvPr>
          <p:cNvSpPr>
            <a:spLocks xmlns:a="http://schemas.openxmlformats.org/drawingml/2006/main" noGrp="1"/>
          </p:cNvSpPr>
          <p:nvPr/>
        </p:nvSpPr>
        <p:spPr>
          <a:xfrm xmlns:a="http://schemas.openxmlformats.org/drawingml/2006/main">
            <a:off x="2571750" y="3105150"/>
            <a:ext cx="12001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TENANT</a:t>
            </a:r>
          </a:p>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PROMISES</a:t>
            </a:r>
          </a:p>
        </p:txBody>
      </p:sp>
      <p:sp>
        <p:nvSpPr>
          <p:cNvPr id="14" name="">
            <a:extLst xmlns:a="http://schemas.openxmlformats.org/drawingml/2006/main">
              <a:ext uri="{FF2B5EF4-FFF2-40B4-BE49-F238E27FC236}">
                <a16:creationId xmlns:a16="http://schemas.microsoft.com/office/drawing/2014/main" id="{E4980632-4EED-4604-B8A3-4FC3A6DAA45F}"/>
              </a:ext>
            </a:extLst>
          </p:cNvPr>
          <p:cNvSpPr>
            <a:spLocks xmlns:a="http://schemas.openxmlformats.org/drawingml/2006/main" noGrp="1"/>
          </p:cNvSpPr>
          <p:nvPr/>
        </p:nvSpPr>
        <p:spPr>
          <a:xfrm xmlns:a="http://schemas.openxmlformats.org/drawingml/2006/main">
            <a:off x="2571750" y="3810000"/>
            <a:ext cx="1200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Qualified</a:t>
            </a:r>
          </a:p>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offer</a:t>
            </a:r>
          </a:p>
        </p:txBody>
      </p:sp>
      <p:sp>
        <p:nvSpPr>
          <p:cNvPr id="15" name="">
            <a:extLst xmlns:a="http://schemas.openxmlformats.org/drawingml/2006/main">
              <a:ext uri="{FF2B5EF4-FFF2-40B4-BE49-F238E27FC236}">
                <a16:creationId xmlns:a16="http://schemas.microsoft.com/office/drawing/2014/main" id="{9AD45A76-B19C-45F6-BEC3-63A1C674B123}"/>
              </a:ext>
            </a:extLst>
          </p:cNvPr>
          <p:cNvSpPr>
            <a:spLocks xmlns:a="http://schemas.openxmlformats.org/drawingml/2006/main" noGrp="1"/>
          </p:cNvSpPr>
          <p:nvPr/>
        </p:nvSpPr>
        <p:spPr>
          <a:xfrm xmlns:a="http://schemas.openxmlformats.org/drawingml/2006/main">
            <a:off x="4010025" y="3314700"/>
            <a:ext cx="2286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16" name="">
            <a:extLst xmlns:a="http://schemas.openxmlformats.org/drawingml/2006/main">
              <a:ext uri="{FF2B5EF4-FFF2-40B4-BE49-F238E27FC236}">
                <a16:creationId xmlns:a16="http://schemas.microsoft.com/office/drawing/2014/main" id="{1D3E5D06-32BB-466D-A5F2-7FEF9F3EF42E}"/>
              </a:ext>
            </a:extLst>
          </p:cNvPr>
          <p:cNvSpPr>
            <a:spLocks xmlns:a="http://schemas.openxmlformats.org/drawingml/2006/main" noGrp="1"/>
          </p:cNvSpPr>
          <p:nvPr/>
        </p:nvSpPr>
        <p:spPr>
          <a:xfrm xmlns:a="http://schemas.openxmlformats.org/drawingml/2006/main">
            <a:off x="4305300" y="2533650"/>
            <a:ext cx="1581150" cy="1790700"/>
          </a:xfrm>
          <a:prstGeom xmlns:a="http://schemas.openxmlformats.org/drawingml/2006/main" prst="roundRect">
            <a:avLst>
              <a:gd name="adj" fmla="val 10843"/>
            </a:avLst>
          </a:prstGeom>
          <a:solidFill xmlns:a="http://schemas.openxmlformats.org/drawingml/2006/main">
            <a:srgbClr val="EAF8F3"/>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7" name="">
            <a:extLst xmlns:a="http://schemas.openxmlformats.org/drawingml/2006/main">
              <a:ext uri="{FF2B5EF4-FFF2-40B4-BE49-F238E27FC236}">
                <a16:creationId xmlns:a16="http://schemas.microsoft.com/office/drawing/2014/main" id="{CA48FC01-EAF9-4307-A531-8C23ABAF80C3}"/>
              </a:ext>
            </a:extLst>
          </p:cNvPr>
          <p:cNvSpPr>
            <a:spLocks xmlns:a="http://schemas.openxmlformats.org/drawingml/2006/main" noGrp="1"/>
          </p:cNvSpPr>
          <p:nvPr/>
        </p:nvSpPr>
        <p:spPr>
          <a:xfrm xmlns:a="http://schemas.openxmlformats.org/drawingml/2006/main">
            <a:off x="4476750" y="2647950"/>
            <a:ext cx="266700" cy="2667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18" name="">
            <a:extLst xmlns:a="http://schemas.openxmlformats.org/drawingml/2006/main">
              <a:ext uri="{FF2B5EF4-FFF2-40B4-BE49-F238E27FC236}">
                <a16:creationId xmlns:a16="http://schemas.microsoft.com/office/drawing/2014/main" id="{08402F1D-8B91-43F3-8F2F-BF0710359C40}"/>
              </a:ext>
            </a:extLst>
          </p:cNvPr>
          <p:cNvSpPr>
            <a:spLocks xmlns:a="http://schemas.openxmlformats.org/drawingml/2006/main" noGrp="1"/>
          </p:cNvSpPr>
          <p:nvPr/>
        </p:nvSpPr>
        <p:spPr>
          <a:xfrm xmlns:a="http://schemas.openxmlformats.org/drawingml/2006/main">
            <a:off x="4533900" y="2686050"/>
            <a:ext cx="152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3</a:t>
            </a:r>
          </a:p>
        </p:txBody>
      </p:sp>
      <p:sp>
        <p:nvSpPr>
          <p:cNvPr id="19" name="">
            <a:extLst xmlns:a="http://schemas.openxmlformats.org/drawingml/2006/main">
              <a:ext uri="{FF2B5EF4-FFF2-40B4-BE49-F238E27FC236}">
                <a16:creationId xmlns:a16="http://schemas.microsoft.com/office/drawing/2014/main" id="{9C7A7378-B1F4-4392-8754-C6994CC5FB73}"/>
              </a:ext>
            </a:extLst>
          </p:cNvPr>
          <p:cNvSpPr>
            <a:spLocks xmlns:a="http://schemas.openxmlformats.org/drawingml/2006/main" noGrp="1"/>
          </p:cNvSpPr>
          <p:nvPr/>
        </p:nvSpPr>
        <p:spPr>
          <a:xfrm xmlns:a="http://schemas.openxmlformats.org/drawingml/2006/main">
            <a:off x="4495800" y="3105150"/>
            <a:ext cx="12001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PREDICATE</a:t>
            </a:r>
          </a:p>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GATES</a:t>
            </a:r>
          </a:p>
        </p:txBody>
      </p:sp>
      <p:sp>
        <p:nvSpPr>
          <p:cNvPr id="20" name="">
            <a:extLst xmlns:a="http://schemas.openxmlformats.org/drawingml/2006/main">
              <a:ext uri="{FF2B5EF4-FFF2-40B4-BE49-F238E27FC236}">
                <a16:creationId xmlns:a16="http://schemas.microsoft.com/office/drawing/2014/main" id="{C2913624-1F2B-4015-8B38-3778F0C16AB2}"/>
              </a:ext>
            </a:extLst>
          </p:cNvPr>
          <p:cNvSpPr>
            <a:spLocks xmlns:a="http://schemas.openxmlformats.org/drawingml/2006/main" noGrp="1"/>
          </p:cNvSpPr>
          <p:nvPr/>
        </p:nvSpPr>
        <p:spPr>
          <a:xfrm xmlns:a="http://schemas.openxmlformats.org/drawingml/2006/main">
            <a:off x="4495800" y="3810000"/>
            <a:ext cx="1200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Fresh · valid</a:t>
            </a:r>
          </a:p>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compatible</a:t>
            </a:r>
          </a:p>
        </p:txBody>
      </p:sp>
      <p:sp>
        <p:nvSpPr>
          <p:cNvPr id="21" name="">
            <a:extLst xmlns:a="http://schemas.openxmlformats.org/drawingml/2006/main">
              <a:ext uri="{FF2B5EF4-FFF2-40B4-BE49-F238E27FC236}">
                <a16:creationId xmlns:a16="http://schemas.microsoft.com/office/drawing/2014/main" id="{9B5DA7D4-2BA8-4694-8ACB-EAA7D305D157}"/>
              </a:ext>
            </a:extLst>
          </p:cNvPr>
          <p:cNvSpPr>
            <a:spLocks xmlns:a="http://schemas.openxmlformats.org/drawingml/2006/main" noGrp="1"/>
          </p:cNvSpPr>
          <p:nvPr/>
        </p:nvSpPr>
        <p:spPr>
          <a:xfrm xmlns:a="http://schemas.openxmlformats.org/drawingml/2006/main">
            <a:off x="5934075" y="3314700"/>
            <a:ext cx="2286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22" name="">
            <a:extLst xmlns:a="http://schemas.openxmlformats.org/drawingml/2006/main">
              <a:ext uri="{FF2B5EF4-FFF2-40B4-BE49-F238E27FC236}">
                <a16:creationId xmlns:a16="http://schemas.microsoft.com/office/drawing/2014/main" id="{6AF8C6B2-6A3C-403E-AB92-8A41EAA176A7}"/>
              </a:ext>
            </a:extLst>
          </p:cNvPr>
          <p:cNvSpPr>
            <a:spLocks xmlns:a="http://schemas.openxmlformats.org/drawingml/2006/main" noGrp="1"/>
          </p:cNvSpPr>
          <p:nvPr/>
        </p:nvSpPr>
        <p:spPr>
          <a:xfrm xmlns:a="http://schemas.openxmlformats.org/drawingml/2006/main">
            <a:off x="6229350" y="2533650"/>
            <a:ext cx="1581150" cy="1790700"/>
          </a:xfrm>
          <a:prstGeom xmlns:a="http://schemas.openxmlformats.org/drawingml/2006/main" prst="roundRect">
            <a:avLst>
              <a:gd name="adj" fmla="val 10843"/>
            </a:avLst>
          </a:prstGeom>
          <a:solidFill xmlns:a="http://schemas.openxmlformats.org/drawingml/2006/main">
            <a:srgbClr val="F1EDFF"/>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23" name="">
            <a:extLst xmlns:a="http://schemas.openxmlformats.org/drawingml/2006/main">
              <a:ext uri="{FF2B5EF4-FFF2-40B4-BE49-F238E27FC236}">
                <a16:creationId xmlns:a16="http://schemas.microsoft.com/office/drawing/2014/main" id="{789249B4-03ED-4CB5-A178-B0CB8FCBF8CE}"/>
              </a:ext>
            </a:extLst>
          </p:cNvPr>
          <p:cNvSpPr>
            <a:spLocks xmlns:a="http://schemas.openxmlformats.org/drawingml/2006/main" noGrp="1"/>
          </p:cNvSpPr>
          <p:nvPr/>
        </p:nvSpPr>
        <p:spPr>
          <a:xfrm xmlns:a="http://schemas.openxmlformats.org/drawingml/2006/main">
            <a:off x="6400800" y="2647950"/>
            <a:ext cx="266700" cy="2667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24" name="">
            <a:extLst xmlns:a="http://schemas.openxmlformats.org/drawingml/2006/main">
              <a:ext uri="{FF2B5EF4-FFF2-40B4-BE49-F238E27FC236}">
                <a16:creationId xmlns:a16="http://schemas.microsoft.com/office/drawing/2014/main" id="{449DD411-24B1-4FEE-A933-2896424CE59A}"/>
              </a:ext>
            </a:extLst>
          </p:cNvPr>
          <p:cNvSpPr>
            <a:spLocks xmlns:a="http://schemas.openxmlformats.org/drawingml/2006/main" noGrp="1"/>
          </p:cNvSpPr>
          <p:nvPr/>
        </p:nvSpPr>
        <p:spPr>
          <a:xfrm xmlns:a="http://schemas.openxmlformats.org/drawingml/2006/main">
            <a:off x="6457950" y="2686050"/>
            <a:ext cx="152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4</a:t>
            </a:r>
          </a:p>
        </p:txBody>
      </p:sp>
      <p:sp>
        <p:nvSpPr>
          <p:cNvPr id="25" name="">
            <a:extLst xmlns:a="http://schemas.openxmlformats.org/drawingml/2006/main">
              <a:ext uri="{FF2B5EF4-FFF2-40B4-BE49-F238E27FC236}">
                <a16:creationId xmlns:a16="http://schemas.microsoft.com/office/drawing/2014/main" id="{057B6018-F5C7-46AE-B6B7-495E8F85401C}"/>
              </a:ext>
            </a:extLst>
          </p:cNvPr>
          <p:cNvSpPr>
            <a:spLocks xmlns:a="http://schemas.openxmlformats.org/drawingml/2006/main" noGrp="1"/>
          </p:cNvSpPr>
          <p:nvPr/>
        </p:nvSpPr>
        <p:spPr>
          <a:xfrm xmlns:a="http://schemas.openxmlformats.org/drawingml/2006/main">
            <a:off x="6419850" y="3105150"/>
            <a:ext cx="12001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BUNDLE</a:t>
            </a:r>
          </a:p>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SELECTION</a:t>
            </a:r>
          </a:p>
        </p:txBody>
      </p:sp>
      <p:sp>
        <p:nvSpPr>
          <p:cNvPr id="26" name="">
            <a:extLst xmlns:a="http://schemas.openxmlformats.org/drawingml/2006/main">
              <a:ext uri="{FF2B5EF4-FFF2-40B4-BE49-F238E27FC236}">
                <a16:creationId xmlns:a16="http://schemas.microsoft.com/office/drawing/2014/main" id="{4715E9BB-856D-4221-9FF9-222214A5174C}"/>
              </a:ext>
            </a:extLst>
          </p:cNvPr>
          <p:cNvSpPr>
            <a:spLocks xmlns:a="http://schemas.openxmlformats.org/drawingml/2006/main" noGrp="1"/>
          </p:cNvSpPr>
          <p:nvPr/>
        </p:nvSpPr>
        <p:spPr>
          <a:xfrm xmlns:a="http://schemas.openxmlformats.org/drawingml/2006/main">
            <a:off x="6419850" y="3810000"/>
            <a:ext cx="1200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Deterministic</a:t>
            </a:r>
          </a:p>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integer model</a:t>
            </a:r>
          </a:p>
        </p:txBody>
      </p:sp>
      <p:sp>
        <p:nvSpPr>
          <p:cNvPr id="27" name="">
            <a:extLst xmlns:a="http://schemas.openxmlformats.org/drawingml/2006/main">
              <a:ext uri="{FF2B5EF4-FFF2-40B4-BE49-F238E27FC236}">
                <a16:creationId xmlns:a16="http://schemas.microsoft.com/office/drawing/2014/main" id="{C25DAF1F-31E7-4D06-A5C0-BF29B6DAED7A}"/>
              </a:ext>
            </a:extLst>
          </p:cNvPr>
          <p:cNvSpPr>
            <a:spLocks xmlns:a="http://schemas.openxmlformats.org/drawingml/2006/main" noGrp="1"/>
          </p:cNvSpPr>
          <p:nvPr/>
        </p:nvSpPr>
        <p:spPr>
          <a:xfrm xmlns:a="http://schemas.openxmlformats.org/drawingml/2006/main">
            <a:off x="7858125" y="3314700"/>
            <a:ext cx="2286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28" name="">
            <a:extLst xmlns:a="http://schemas.openxmlformats.org/drawingml/2006/main">
              <a:ext uri="{FF2B5EF4-FFF2-40B4-BE49-F238E27FC236}">
                <a16:creationId xmlns:a16="http://schemas.microsoft.com/office/drawing/2014/main" id="{AABA3347-7253-4E63-8D4B-7310C43703C6}"/>
              </a:ext>
            </a:extLst>
          </p:cNvPr>
          <p:cNvSpPr>
            <a:spLocks xmlns:a="http://schemas.openxmlformats.org/drawingml/2006/main" noGrp="1"/>
          </p:cNvSpPr>
          <p:nvPr/>
        </p:nvSpPr>
        <p:spPr>
          <a:xfrm xmlns:a="http://schemas.openxmlformats.org/drawingml/2006/main">
            <a:off x="8153400" y="2533650"/>
            <a:ext cx="1581150" cy="1790700"/>
          </a:xfrm>
          <a:prstGeom xmlns:a="http://schemas.openxmlformats.org/drawingml/2006/main" prst="roundRect">
            <a:avLst>
              <a:gd name="adj" fmla="val 10843"/>
            </a:avLst>
          </a:prstGeom>
          <a:solidFill xmlns:a="http://schemas.openxmlformats.org/drawingml/2006/main">
            <a:srgbClr val="FFF1D5"/>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29" name="">
            <a:extLst xmlns:a="http://schemas.openxmlformats.org/drawingml/2006/main">
              <a:ext uri="{FF2B5EF4-FFF2-40B4-BE49-F238E27FC236}">
                <a16:creationId xmlns:a16="http://schemas.microsoft.com/office/drawing/2014/main" id="{7DEACB27-EC14-455C-809A-D0FDCB2523A8}"/>
              </a:ext>
            </a:extLst>
          </p:cNvPr>
          <p:cNvSpPr>
            <a:spLocks xmlns:a="http://schemas.openxmlformats.org/drawingml/2006/main" noGrp="1"/>
          </p:cNvSpPr>
          <p:nvPr/>
        </p:nvSpPr>
        <p:spPr>
          <a:xfrm xmlns:a="http://schemas.openxmlformats.org/drawingml/2006/main">
            <a:off x="8324850" y="2647950"/>
            <a:ext cx="266700" cy="266700"/>
          </a:xfrm>
          <a:prstGeom xmlns:a="http://schemas.openxmlformats.org/drawingml/2006/main" prst="ellipse">
            <a:avLst/>
          </a:prstGeom>
          <a:solidFill xmlns:a="http://schemas.openxmlformats.org/drawingml/2006/main">
            <a:srgbClr val="F4C568"/>
          </a:solidFill>
          <a:ln xmlns:a="http://schemas.openxmlformats.org/drawingml/2006/main" w="0">
            <a:solidFill>
              <a:srgbClr val="F4C568"/>
            </a:solidFill>
            <a:prstDash val="solid"/>
          </a:ln>
        </p:spPr>
      </p:sp>
      <p:sp>
        <p:nvSpPr>
          <p:cNvPr id="30" name="">
            <a:extLst xmlns:a="http://schemas.openxmlformats.org/drawingml/2006/main">
              <a:ext uri="{FF2B5EF4-FFF2-40B4-BE49-F238E27FC236}">
                <a16:creationId xmlns:a16="http://schemas.microsoft.com/office/drawing/2014/main" id="{B8BDCF0F-5897-4DAB-94ED-AB4C53DD0FE6}"/>
              </a:ext>
            </a:extLst>
          </p:cNvPr>
          <p:cNvSpPr>
            <a:spLocks xmlns:a="http://schemas.openxmlformats.org/drawingml/2006/main" noGrp="1"/>
          </p:cNvSpPr>
          <p:nvPr/>
        </p:nvSpPr>
        <p:spPr>
          <a:xfrm xmlns:a="http://schemas.openxmlformats.org/drawingml/2006/main">
            <a:off x="8382000" y="2686050"/>
            <a:ext cx="152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5</a:t>
            </a:r>
          </a:p>
        </p:txBody>
      </p:sp>
      <p:sp>
        <p:nvSpPr>
          <p:cNvPr id="31" name="">
            <a:extLst xmlns:a="http://schemas.openxmlformats.org/drawingml/2006/main">
              <a:ext uri="{FF2B5EF4-FFF2-40B4-BE49-F238E27FC236}">
                <a16:creationId xmlns:a16="http://schemas.microsoft.com/office/drawing/2014/main" id="{194E8982-8953-4E27-B4F1-D67D124BD630}"/>
              </a:ext>
            </a:extLst>
          </p:cNvPr>
          <p:cNvSpPr>
            <a:spLocks xmlns:a="http://schemas.openxmlformats.org/drawingml/2006/main" noGrp="1"/>
          </p:cNvSpPr>
          <p:nvPr/>
        </p:nvSpPr>
        <p:spPr>
          <a:xfrm xmlns:a="http://schemas.openxmlformats.org/drawingml/2006/main">
            <a:off x="8343900" y="3105150"/>
            <a:ext cx="12001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PLAN +</a:t>
            </a:r>
          </a:p>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ROUTE</a:t>
            </a:r>
          </a:p>
        </p:txBody>
      </p:sp>
      <p:sp>
        <p:nvSpPr>
          <p:cNvPr id="32" name="">
            <a:extLst xmlns:a="http://schemas.openxmlformats.org/drawingml/2006/main">
              <a:ext uri="{FF2B5EF4-FFF2-40B4-BE49-F238E27FC236}">
                <a16:creationId xmlns:a16="http://schemas.microsoft.com/office/drawing/2014/main" id="{3BB58A40-9189-4454-9069-0D44A1A392CB}"/>
              </a:ext>
            </a:extLst>
          </p:cNvPr>
          <p:cNvSpPr>
            <a:spLocks xmlns:a="http://schemas.openxmlformats.org/drawingml/2006/main" noGrp="1"/>
          </p:cNvSpPr>
          <p:nvPr/>
        </p:nvSpPr>
        <p:spPr>
          <a:xfrm xmlns:a="http://schemas.openxmlformats.org/drawingml/2006/main">
            <a:off x="8343900" y="3810000"/>
            <a:ext cx="1200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Schedule</a:t>
            </a:r>
          </a:p>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and movement</a:t>
            </a:r>
          </a:p>
        </p:txBody>
      </p:sp>
      <p:sp>
        <p:nvSpPr>
          <p:cNvPr id="33" name="">
            <a:extLst xmlns:a="http://schemas.openxmlformats.org/drawingml/2006/main">
              <a:ext uri="{FF2B5EF4-FFF2-40B4-BE49-F238E27FC236}">
                <a16:creationId xmlns:a16="http://schemas.microsoft.com/office/drawing/2014/main" id="{85974BA1-9B0E-43AC-A366-915147B3528C}"/>
              </a:ext>
            </a:extLst>
          </p:cNvPr>
          <p:cNvSpPr>
            <a:spLocks xmlns:a="http://schemas.openxmlformats.org/drawingml/2006/main" noGrp="1"/>
          </p:cNvSpPr>
          <p:nvPr/>
        </p:nvSpPr>
        <p:spPr>
          <a:xfrm xmlns:a="http://schemas.openxmlformats.org/drawingml/2006/main">
            <a:off x="9782175" y="3314700"/>
            <a:ext cx="2286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34" name="">
            <a:extLst xmlns:a="http://schemas.openxmlformats.org/drawingml/2006/main">
              <a:ext uri="{FF2B5EF4-FFF2-40B4-BE49-F238E27FC236}">
                <a16:creationId xmlns:a16="http://schemas.microsoft.com/office/drawing/2014/main" id="{A882077C-34FE-4871-BBE6-F1AE690FC083}"/>
              </a:ext>
            </a:extLst>
          </p:cNvPr>
          <p:cNvSpPr>
            <a:spLocks xmlns:a="http://schemas.openxmlformats.org/drawingml/2006/main" noGrp="1"/>
          </p:cNvSpPr>
          <p:nvPr/>
        </p:nvSpPr>
        <p:spPr>
          <a:xfrm xmlns:a="http://schemas.openxmlformats.org/drawingml/2006/main">
            <a:off x="10077450" y="2533650"/>
            <a:ext cx="1581150" cy="1790700"/>
          </a:xfrm>
          <a:prstGeom xmlns:a="http://schemas.openxmlformats.org/drawingml/2006/main" prst="roundRect">
            <a:avLst>
              <a:gd name="adj" fmla="val 10843"/>
            </a:avLst>
          </a:prstGeom>
          <a:solidFill xmlns:a="http://schemas.openxmlformats.org/drawingml/2006/main">
            <a:srgbClr val="FBE7E3"/>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35" name="">
            <a:extLst xmlns:a="http://schemas.openxmlformats.org/drawingml/2006/main">
              <a:ext uri="{FF2B5EF4-FFF2-40B4-BE49-F238E27FC236}">
                <a16:creationId xmlns:a16="http://schemas.microsoft.com/office/drawing/2014/main" id="{F7DFB90D-A6CA-4D9D-BB01-C11DCF1C60EA}"/>
              </a:ext>
            </a:extLst>
          </p:cNvPr>
          <p:cNvSpPr>
            <a:spLocks xmlns:a="http://schemas.openxmlformats.org/drawingml/2006/main" noGrp="1"/>
          </p:cNvSpPr>
          <p:nvPr/>
        </p:nvSpPr>
        <p:spPr>
          <a:xfrm xmlns:a="http://schemas.openxmlformats.org/drawingml/2006/main">
            <a:off x="10248900" y="2647950"/>
            <a:ext cx="266700" cy="266700"/>
          </a:xfrm>
          <a:prstGeom xmlns:a="http://schemas.openxmlformats.org/drawingml/2006/main" prst="ellipse">
            <a:avLst/>
          </a:prstGeom>
          <a:solidFill xmlns:a="http://schemas.openxmlformats.org/drawingml/2006/main">
            <a:srgbClr val="E07167"/>
          </a:solidFill>
          <a:ln xmlns:a="http://schemas.openxmlformats.org/drawingml/2006/main" w="0">
            <a:solidFill>
              <a:srgbClr val="E07167"/>
            </a:solidFill>
            <a:prstDash val="solid"/>
          </a:ln>
        </p:spPr>
      </p:sp>
      <p:sp>
        <p:nvSpPr>
          <p:cNvPr id="36" name="">
            <a:extLst xmlns:a="http://schemas.openxmlformats.org/drawingml/2006/main">
              <a:ext uri="{FF2B5EF4-FFF2-40B4-BE49-F238E27FC236}">
                <a16:creationId xmlns:a16="http://schemas.microsoft.com/office/drawing/2014/main" id="{50E678FB-F491-45FB-B018-D20533D1AEE4}"/>
              </a:ext>
            </a:extLst>
          </p:cNvPr>
          <p:cNvSpPr>
            <a:spLocks xmlns:a="http://schemas.openxmlformats.org/drawingml/2006/main" noGrp="1"/>
          </p:cNvSpPr>
          <p:nvPr/>
        </p:nvSpPr>
        <p:spPr>
          <a:xfrm xmlns:a="http://schemas.openxmlformats.org/drawingml/2006/main">
            <a:off x="10306050" y="2686050"/>
            <a:ext cx="152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6</a:t>
            </a:r>
          </a:p>
        </p:txBody>
      </p:sp>
      <p:sp>
        <p:nvSpPr>
          <p:cNvPr id="37" name="">
            <a:extLst xmlns:a="http://schemas.openxmlformats.org/drawingml/2006/main">
              <a:ext uri="{FF2B5EF4-FFF2-40B4-BE49-F238E27FC236}">
                <a16:creationId xmlns:a16="http://schemas.microsoft.com/office/drawing/2014/main" id="{287F3699-3825-4A9B-BB1D-6EA95D8A34B4}"/>
              </a:ext>
            </a:extLst>
          </p:cNvPr>
          <p:cNvSpPr>
            <a:spLocks xmlns:a="http://schemas.openxmlformats.org/drawingml/2006/main" noGrp="1"/>
          </p:cNvSpPr>
          <p:nvPr/>
        </p:nvSpPr>
        <p:spPr>
          <a:xfrm xmlns:a="http://schemas.openxmlformats.org/drawingml/2006/main">
            <a:off x="10267950" y="3105150"/>
            <a:ext cx="12001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REVIEWABLE</a:t>
            </a:r>
          </a:p>
          <a:p xmlns:a="http://schemas.openxmlformats.org/drawingml/2006/main">
            <a:pPr algn="ctr">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PROPOSAL</a:t>
            </a:r>
          </a:p>
        </p:txBody>
      </p:sp>
      <p:sp>
        <p:nvSpPr>
          <p:cNvPr id="38" name="">
            <a:extLst xmlns:a="http://schemas.openxmlformats.org/drawingml/2006/main">
              <a:ext uri="{FF2B5EF4-FFF2-40B4-BE49-F238E27FC236}">
                <a16:creationId xmlns:a16="http://schemas.microsoft.com/office/drawing/2014/main" id="{45242D7F-A080-41C7-883A-673288A9C6D9}"/>
              </a:ext>
            </a:extLst>
          </p:cNvPr>
          <p:cNvSpPr>
            <a:spLocks xmlns:a="http://schemas.openxmlformats.org/drawingml/2006/main" noGrp="1"/>
          </p:cNvSpPr>
          <p:nvPr/>
        </p:nvSpPr>
        <p:spPr>
          <a:xfrm xmlns:a="http://schemas.openxmlformats.org/drawingml/2006/main">
            <a:off x="10267950" y="3810000"/>
            <a:ext cx="1200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Authority</a:t>
            </a:r>
          </a:p>
          <a:p xmlns:a="http://schemas.openxmlformats.org/drawingml/2006/main">
            <a:pPr algn="ctr">
              <a:lnSpc>
                <a:spcPct val="100000"/>
              </a:lnSpc>
              <a:buNone/>
              <a:defRPr sz="975" b="0">
                <a:solidFill>
                  <a:srgbClr val="5C6D72"/>
                </a:solidFill>
                <a:latin typeface="Arial"/>
                <a:ea typeface="Arial"/>
                <a:cs typeface="Arial"/>
              </a:defRPr>
            </a:pPr>
            <a:r>
              <a:rPr sz="975" b="0">
                <a:solidFill>
                  <a:srgbClr val="5C6D72"/>
                </a:solidFill>
                <a:latin typeface="Arial"/>
                <a:ea typeface="Arial"/>
                <a:cs typeface="Arial"/>
              </a:rPr>
              <a:t>required</a:t>
            </a:r>
          </a:p>
        </p:txBody>
      </p:sp>
      <p:sp>
        <p:nvSpPr>
          <p:cNvPr id="39" name="">
            <a:extLst xmlns:a="http://schemas.openxmlformats.org/drawingml/2006/main">
              <a:ext uri="{FF2B5EF4-FFF2-40B4-BE49-F238E27FC236}">
                <a16:creationId xmlns:a16="http://schemas.microsoft.com/office/drawing/2014/main" id="{CB09B551-9544-42E0-BD53-5608DFA5195D}"/>
              </a:ext>
            </a:extLst>
          </p:cNvPr>
          <p:cNvSpPr>
            <a:spLocks xmlns:a="http://schemas.openxmlformats.org/drawingml/2006/main" noGrp="1"/>
          </p:cNvSpPr>
          <p:nvPr/>
        </p:nvSpPr>
        <p:spPr>
          <a:xfrm xmlns:a="http://schemas.openxmlformats.org/drawingml/2006/main">
            <a:off x="609600" y="4762500"/>
            <a:ext cx="10972800" cy="952500"/>
          </a:xfrm>
          <a:prstGeom xmlns:a="http://schemas.openxmlformats.org/drawingml/2006/main" prst="roundRect">
            <a:avLst>
              <a:gd name="adj" fmla="val 18000"/>
            </a:avLst>
          </a:prstGeom>
          <a:solidFill xmlns:a="http://schemas.openxmlformats.org/drawingml/2006/main">
            <a:srgbClr val="FFFFFF"/>
          </a:solidFill>
          <a:ln xmlns:a="http://schemas.openxmlformats.org/drawingml/2006/main" w="9525">
            <a:solidFill>
              <a:srgbClr val="E7EEF0"/>
            </a:solidFill>
            <a:prstDash val="solid"/>
          </a:ln>
        </p:spPr>
      </p:sp>
      <p:sp>
        <p:nvSpPr>
          <p:cNvPr id="40" name="">
            <a:extLst xmlns:a="http://schemas.openxmlformats.org/drawingml/2006/main">
              <a:ext uri="{FF2B5EF4-FFF2-40B4-BE49-F238E27FC236}">
                <a16:creationId xmlns:a16="http://schemas.microsoft.com/office/drawing/2014/main" id="{31DC094A-4A8C-4CA3-8493-3348957C1F51}"/>
              </a:ext>
            </a:extLst>
          </p:cNvPr>
          <p:cNvSpPr>
            <a:spLocks xmlns:a="http://schemas.openxmlformats.org/drawingml/2006/main" noGrp="1"/>
          </p:cNvSpPr>
          <p:nvPr/>
        </p:nvSpPr>
        <p:spPr>
          <a:xfrm xmlns:a="http://schemas.openxmlformats.org/drawingml/2006/main">
            <a:off x="781050" y="5048250"/>
            <a:ext cx="114300" cy="1143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41" name="">
            <a:extLst xmlns:a="http://schemas.openxmlformats.org/drawingml/2006/main">
              <a:ext uri="{FF2B5EF4-FFF2-40B4-BE49-F238E27FC236}">
                <a16:creationId xmlns:a16="http://schemas.microsoft.com/office/drawing/2014/main" id="{C9A2B165-B94B-4F4D-9B94-F278E0BABD77}"/>
              </a:ext>
            </a:extLst>
          </p:cNvPr>
          <p:cNvSpPr>
            <a:spLocks xmlns:a="http://schemas.openxmlformats.org/drawingml/2006/main" noGrp="1"/>
          </p:cNvSpPr>
          <p:nvPr/>
        </p:nvSpPr>
        <p:spPr>
          <a:xfrm xmlns:a="http://schemas.openxmlformats.org/drawingml/2006/main">
            <a:off x="952500" y="5000625"/>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MATERIAL</a:t>
            </a:r>
          </a:p>
        </p:txBody>
      </p:sp>
      <p:sp>
        <p:nvSpPr>
          <p:cNvPr id="42" name="">
            <a:extLst xmlns:a="http://schemas.openxmlformats.org/drawingml/2006/main">
              <a:ext uri="{FF2B5EF4-FFF2-40B4-BE49-F238E27FC236}">
                <a16:creationId xmlns:a16="http://schemas.microsoft.com/office/drawing/2014/main" id="{D7760C23-F9A9-46F7-A7B5-64465F816489}"/>
              </a:ext>
            </a:extLst>
          </p:cNvPr>
          <p:cNvSpPr>
            <a:spLocks xmlns:a="http://schemas.openxmlformats.org/drawingml/2006/main" noGrp="1"/>
          </p:cNvSpPr>
          <p:nvPr/>
        </p:nvSpPr>
        <p:spPr>
          <a:xfrm xmlns:a="http://schemas.openxmlformats.org/drawingml/2006/main">
            <a:off x="2266950" y="5048250"/>
            <a:ext cx="114300" cy="1143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43" name="">
            <a:extLst xmlns:a="http://schemas.openxmlformats.org/drawingml/2006/main">
              <a:ext uri="{FF2B5EF4-FFF2-40B4-BE49-F238E27FC236}">
                <a16:creationId xmlns:a16="http://schemas.microsoft.com/office/drawing/2014/main" id="{CC1E0D93-626D-4562-9164-F80A8C0CB3DF}"/>
              </a:ext>
            </a:extLst>
          </p:cNvPr>
          <p:cNvSpPr>
            <a:spLocks xmlns:a="http://schemas.openxmlformats.org/drawingml/2006/main" noGrp="1"/>
          </p:cNvSpPr>
          <p:nvPr/>
        </p:nvSpPr>
        <p:spPr>
          <a:xfrm xmlns:a="http://schemas.openxmlformats.org/drawingml/2006/main">
            <a:off x="2438400" y="5000625"/>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PREDICATES</a:t>
            </a:r>
          </a:p>
        </p:txBody>
      </p:sp>
      <p:sp>
        <p:nvSpPr>
          <p:cNvPr id="44" name="">
            <a:extLst xmlns:a="http://schemas.openxmlformats.org/drawingml/2006/main">
              <a:ext uri="{FF2B5EF4-FFF2-40B4-BE49-F238E27FC236}">
                <a16:creationId xmlns:a16="http://schemas.microsoft.com/office/drawing/2014/main" id="{6DB4ED92-7E4B-4D7A-8E6B-05092EE9C346}"/>
              </a:ext>
            </a:extLst>
          </p:cNvPr>
          <p:cNvSpPr>
            <a:spLocks xmlns:a="http://schemas.openxmlformats.org/drawingml/2006/main" noGrp="1"/>
          </p:cNvSpPr>
          <p:nvPr/>
        </p:nvSpPr>
        <p:spPr>
          <a:xfrm xmlns:a="http://schemas.openxmlformats.org/drawingml/2006/main">
            <a:off x="3752850" y="5048250"/>
            <a:ext cx="114300" cy="1143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45" name="">
            <a:extLst xmlns:a="http://schemas.openxmlformats.org/drawingml/2006/main">
              <a:ext uri="{FF2B5EF4-FFF2-40B4-BE49-F238E27FC236}">
                <a16:creationId xmlns:a16="http://schemas.microsoft.com/office/drawing/2014/main" id="{F3B76949-4489-44A1-9B90-82DD2576BFA0}"/>
              </a:ext>
            </a:extLst>
          </p:cNvPr>
          <p:cNvSpPr>
            <a:spLocks xmlns:a="http://schemas.openxmlformats.org/drawingml/2006/main" noGrp="1"/>
          </p:cNvSpPr>
          <p:nvPr/>
        </p:nvSpPr>
        <p:spPr>
          <a:xfrm xmlns:a="http://schemas.openxmlformats.org/drawingml/2006/main">
            <a:off x="3924300" y="5000625"/>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SELECTION</a:t>
            </a:r>
          </a:p>
        </p:txBody>
      </p:sp>
      <p:sp>
        <p:nvSpPr>
          <p:cNvPr id="46" name="">
            <a:extLst xmlns:a="http://schemas.openxmlformats.org/drawingml/2006/main">
              <a:ext uri="{FF2B5EF4-FFF2-40B4-BE49-F238E27FC236}">
                <a16:creationId xmlns:a16="http://schemas.microsoft.com/office/drawing/2014/main" id="{7139AA32-31BB-4087-8A01-784E0AFDABF8}"/>
              </a:ext>
            </a:extLst>
          </p:cNvPr>
          <p:cNvSpPr>
            <a:spLocks xmlns:a="http://schemas.openxmlformats.org/drawingml/2006/main" noGrp="1"/>
          </p:cNvSpPr>
          <p:nvPr/>
        </p:nvSpPr>
        <p:spPr>
          <a:xfrm xmlns:a="http://schemas.openxmlformats.org/drawingml/2006/main">
            <a:off x="5238750" y="5048250"/>
            <a:ext cx="114300" cy="1143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47" name="">
            <a:extLst xmlns:a="http://schemas.openxmlformats.org/drawingml/2006/main">
              <a:ext uri="{FF2B5EF4-FFF2-40B4-BE49-F238E27FC236}">
                <a16:creationId xmlns:a16="http://schemas.microsoft.com/office/drawing/2014/main" id="{67FD46C4-9770-473B-B6D6-8A7BACFC5612}"/>
              </a:ext>
            </a:extLst>
          </p:cNvPr>
          <p:cNvSpPr>
            <a:spLocks xmlns:a="http://schemas.openxmlformats.org/drawingml/2006/main" noGrp="1"/>
          </p:cNvSpPr>
          <p:nvPr/>
        </p:nvSpPr>
        <p:spPr>
          <a:xfrm xmlns:a="http://schemas.openxmlformats.org/drawingml/2006/main">
            <a:off x="5410200" y="5000625"/>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PLANNING</a:t>
            </a:r>
          </a:p>
        </p:txBody>
      </p:sp>
      <p:sp>
        <p:nvSpPr>
          <p:cNvPr id="48" name="">
            <a:extLst xmlns:a="http://schemas.openxmlformats.org/drawingml/2006/main">
              <a:ext uri="{FF2B5EF4-FFF2-40B4-BE49-F238E27FC236}">
                <a16:creationId xmlns:a16="http://schemas.microsoft.com/office/drawing/2014/main" id="{50BE5006-7E39-417F-94C7-65BE7890EA5D}"/>
              </a:ext>
            </a:extLst>
          </p:cNvPr>
          <p:cNvSpPr>
            <a:spLocks xmlns:a="http://schemas.openxmlformats.org/drawingml/2006/main" noGrp="1"/>
          </p:cNvSpPr>
          <p:nvPr/>
        </p:nvSpPr>
        <p:spPr>
          <a:xfrm xmlns:a="http://schemas.openxmlformats.org/drawingml/2006/main">
            <a:off x="6724650" y="5048250"/>
            <a:ext cx="114300" cy="1143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49" name="">
            <a:extLst xmlns:a="http://schemas.openxmlformats.org/drawingml/2006/main">
              <a:ext uri="{FF2B5EF4-FFF2-40B4-BE49-F238E27FC236}">
                <a16:creationId xmlns:a16="http://schemas.microsoft.com/office/drawing/2014/main" id="{D875D7A2-14E5-4936-A4D7-6D829897E242}"/>
              </a:ext>
            </a:extLst>
          </p:cNvPr>
          <p:cNvSpPr>
            <a:spLocks xmlns:a="http://schemas.openxmlformats.org/drawingml/2006/main" noGrp="1"/>
          </p:cNvSpPr>
          <p:nvPr/>
        </p:nvSpPr>
        <p:spPr>
          <a:xfrm xmlns:a="http://schemas.openxmlformats.org/drawingml/2006/main">
            <a:off x="6896100" y="5000625"/>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ROUTING</a:t>
            </a:r>
          </a:p>
        </p:txBody>
      </p:sp>
      <p:sp>
        <p:nvSpPr>
          <p:cNvPr id="50" name="">
            <a:extLst xmlns:a="http://schemas.openxmlformats.org/drawingml/2006/main">
              <a:ext uri="{FF2B5EF4-FFF2-40B4-BE49-F238E27FC236}">
                <a16:creationId xmlns:a16="http://schemas.microsoft.com/office/drawing/2014/main" id="{A4E44618-8A6B-4DF1-894F-2D6E05F545A5}"/>
              </a:ext>
            </a:extLst>
          </p:cNvPr>
          <p:cNvSpPr>
            <a:spLocks xmlns:a="http://schemas.openxmlformats.org/drawingml/2006/main" noGrp="1"/>
          </p:cNvSpPr>
          <p:nvPr/>
        </p:nvSpPr>
        <p:spPr>
          <a:xfrm xmlns:a="http://schemas.openxmlformats.org/drawingml/2006/main">
            <a:off x="8210550" y="5048250"/>
            <a:ext cx="114300" cy="114300"/>
          </a:xfrm>
          <a:prstGeom xmlns:a="http://schemas.openxmlformats.org/drawingml/2006/main" prst="ellipse">
            <a:avLst/>
          </a:prstGeom>
          <a:solidFill xmlns:a="http://schemas.openxmlformats.org/drawingml/2006/main">
            <a:srgbClr val="AAB8BC"/>
          </a:solidFill>
          <a:ln xmlns:a="http://schemas.openxmlformats.org/drawingml/2006/main" w="0">
            <a:solidFill>
              <a:srgbClr val="AAB8BC"/>
            </a:solidFill>
            <a:prstDash val="solid"/>
          </a:ln>
        </p:spPr>
      </p:sp>
      <p:sp>
        <p:nvSpPr>
          <p:cNvPr id="51" name="">
            <a:extLst xmlns:a="http://schemas.openxmlformats.org/drawingml/2006/main">
              <a:ext uri="{FF2B5EF4-FFF2-40B4-BE49-F238E27FC236}">
                <a16:creationId xmlns:a16="http://schemas.microsoft.com/office/drawing/2014/main" id="{9234CD79-3897-4616-8864-9243A085D704}"/>
              </a:ext>
            </a:extLst>
          </p:cNvPr>
          <p:cNvSpPr>
            <a:spLocks xmlns:a="http://schemas.openxmlformats.org/drawingml/2006/main" noGrp="1"/>
          </p:cNvSpPr>
          <p:nvPr/>
        </p:nvSpPr>
        <p:spPr>
          <a:xfrm xmlns:a="http://schemas.openxmlformats.org/drawingml/2006/main">
            <a:off x="8382000" y="5000625"/>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ENERGY</a:t>
            </a:r>
          </a:p>
        </p:txBody>
      </p:sp>
      <p:sp>
        <p:nvSpPr>
          <p:cNvPr id="52" name="">
            <a:extLst xmlns:a="http://schemas.openxmlformats.org/drawingml/2006/main">
              <a:ext uri="{FF2B5EF4-FFF2-40B4-BE49-F238E27FC236}">
                <a16:creationId xmlns:a16="http://schemas.microsoft.com/office/drawing/2014/main" id="{D236F65E-0191-43BF-A777-48A17AABB405}"/>
              </a:ext>
            </a:extLst>
          </p:cNvPr>
          <p:cNvSpPr>
            <a:spLocks xmlns:a="http://schemas.openxmlformats.org/drawingml/2006/main" noGrp="1"/>
          </p:cNvSpPr>
          <p:nvPr/>
        </p:nvSpPr>
        <p:spPr>
          <a:xfrm xmlns:a="http://schemas.openxmlformats.org/drawingml/2006/main">
            <a:off x="9696450" y="5048250"/>
            <a:ext cx="114300" cy="114300"/>
          </a:xfrm>
          <a:prstGeom xmlns:a="http://schemas.openxmlformats.org/drawingml/2006/main" prst="ellipse">
            <a:avLst/>
          </a:prstGeom>
          <a:solidFill xmlns:a="http://schemas.openxmlformats.org/drawingml/2006/main">
            <a:srgbClr val="F4C568"/>
          </a:solidFill>
          <a:ln xmlns:a="http://schemas.openxmlformats.org/drawingml/2006/main" w="0">
            <a:solidFill>
              <a:srgbClr val="F4C568"/>
            </a:solidFill>
            <a:prstDash val="solid"/>
          </a:ln>
        </p:spPr>
      </p:sp>
      <p:sp>
        <p:nvSpPr>
          <p:cNvPr id="53" name="">
            <a:extLst xmlns:a="http://schemas.openxmlformats.org/drawingml/2006/main">
              <a:ext uri="{FF2B5EF4-FFF2-40B4-BE49-F238E27FC236}">
                <a16:creationId xmlns:a16="http://schemas.microsoft.com/office/drawing/2014/main" id="{47400B45-2CA2-4717-A645-38C72D9E0C42}"/>
              </a:ext>
            </a:extLst>
          </p:cNvPr>
          <p:cNvSpPr>
            <a:spLocks xmlns:a="http://schemas.openxmlformats.org/drawingml/2006/main" noGrp="1"/>
          </p:cNvSpPr>
          <p:nvPr/>
        </p:nvSpPr>
        <p:spPr>
          <a:xfrm xmlns:a="http://schemas.openxmlformats.org/drawingml/2006/main">
            <a:off x="9867900" y="5000625"/>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AUTHORITY</a:t>
            </a:r>
          </a:p>
        </p:txBody>
      </p:sp>
      <p:sp>
        <p:nvSpPr>
          <p:cNvPr id="54" name="">
            <a:extLst xmlns:a="http://schemas.openxmlformats.org/drawingml/2006/main">
              <a:ext uri="{FF2B5EF4-FFF2-40B4-BE49-F238E27FC236}">
                <a16:creationId xmlns:a16="http://schemas.microsoft.com/office/drawing/2014/main" id="{F2F51CE1-BACB-4DE8-BC0C-F9E8DA6645E2}"/>
              </a:ext>
            </a:extLst>
          </p:cNvPr>
          <p:cNvSpPr>
            <a:spLocks xmlns:a="http://schemas.openxmlformats.org/drawingml/2006/main" noGrp="1"/>
          </p:cNvSpPr>
          <p:nvPr/>
        </p:nvSpPr>
        <p:spPr>
          <a:xfrm xmlns:a="http://schemas.openxmlformats.org/drawingml/2006/main">
            <a:off x="838200" y="5353050"/>
            <a:ext cx="10096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125" b="0">
                <a:solidFill>
                  <a:srgbClr val="122227"/>
                </a:solidFill>
                <a:latin typeface="Arial"/>
                <a:ea typeface="Arial"/>
                <a:cs typeface="Arial"/>
              </a:defRPr>
            </a:pPr>
            <a:r>
              <a:rPr sz="1125" b="0">
                <a:solidFill>
                  <a:srgbClr val="122227"/>
                </a:solidFill>
                <a:latin typeface="Arial"/>
                <a:ea typeface="Arial"/>
                <a:cs typeface="Arial"/>
              </a:rPr>
              <a:t>No single status light erases another engine’s evidence or an owner’s authority.</a:t>
            </a:r>
          </a:p>
        </p:txBody>
      </p:sp>
      <p:sp>
        <p:nvSpPr>
          <p:cNvPr id="55" name="">
            <a:extLst xmlns:a="http://schemas.openxmlformats.org/drawingml/2006/main">
              <a:ext uri="{FF2B5EF4-FFF2-40B4-BE49-F238E27FC236}">
                <a16:creationId xmlns:a16="http://schemas.microsoft.com/office/drawing/2014/main" id="{6E3BC102-5541-4FF5-8050-3D7A3F37CCCD}"/>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56" name="">
            <a:extLst xmlns:a="http://schemas.openxmlformats.org/drawingml/2006/main">
              <a:ext uri="{FF2B5EF4-FFF2-40B4-BE49-F238E27FC236}">
                <a16:creationId xmlns:a16="http://schemas.microsoft.com/office/drawing/2014/main" id="{2785C311-2055-4D87-8459-C5BBFE9FCFED}"/>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57" name="">
            <a:extLst xmlns:a="http://schemas.openxmlformats.org/drawingml/2006/main">
              <a:ext uri="{FF2B5EF4-FFF2-40B4-BE49-F238E27FC236}">
                <a16:creationId xmlns:a16="http://schemas.microsoft.com/office/drawing/2014/main" id="{7A6F8FFB-6D25-4752-8099-35874FCBF9E0}"/>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04</a:t>
            </a:r>
          </a:p>
        </p:txBody>
      </p:sp>
    </p:spTree>
    <p:extLst>
      <p:ext uri="{BB962C8B-B14F-4D97-AF65-F5344CB8AC3E}">
        <p14:creationId xmlns:p14="http://schemas.microsoft.com/office/powerpoint/2010/main" val="52650904"/>
      </p:ext>
    </p:extLst>
  </p:cSld>
</p:sld>
</file>

<file path=ppt/slides/slide5.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6186E6A-3178-4961-A97A-CD752F84B3E3}"/>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COMPLETE-ROUTE ECONOMICS</a:t>
            </a:r>
          </a:p>
        </p:txBody>
      </p:sp>
      <p:sp>
        <p:nvSpPr>
          <p:cNvPr id="2" name="">
            <a:extLst xmlns:a="http://schemas.openxmlformats.org/drawingml/2006/main">
              <a:ext uri="{FF2B5EF4-FFF2-40B4-BE49-F238E27FC236}">
                <a16:creationId xmlns:a16="http://schemas.microsoft.com/office/drawing/2014/main" id="{04B7C92F-5B09-42B7-9309-8C83140C6B81}"/>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The cheapest step does not make the cheapest factory</a:t>
            </a:r>
          </a:p>
        </p:txBody>
      </p:sp>
      <p:sp>
        <p:nvSpPr>
          <p:cNvPr id="3" name="">
            <a:extLst xmlns:a="http://schemas.openxmlformats.org/drawingml/2006/main">
              <a:ext uri="{FF2B5EF4-FFF2-40B4-BE49-F238E27FC236}">
                <a16:creationId xmlns:a16="http://schemas.microsoft.com/office/drawing/2014/main" id="{06D5383D-6D36-44B3-9AB9-032BC4E23F30}"/>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A locally attractive offer can make the complete route infeasible.</a:t>
            </a:r>
          </a:p>
        </p:txBody>
      </p:sp>
      <p:sp>
        <p:nvSpPr>
          <p:cNvPr id="4" name="">
            <a:extLst xmlns:a="http://schemas.openxmlformats.org/drawingml/2006/main">
              <a:ext uri="{FF2B5EF4-FFF2-40B4-BE49-F238E27FC236}">
                <a16:creationId xmlns:a16="http://schemas.microsoft.com/office/drawing/2014/main" id="{BD8AB3D8-6685-4BAA-864C-801F44D44E86}"/>
              </a:ext>
            </a:extLst>
          </p:cNvPr>
          <p:cNvSpPr>
            <a:spLocks xmlns:a="http://schemas.openxmlformats.org/drawingml/2006/main" noGrp="1"/>
          </p:cNvSpPr>
          <p:nvPr/>
        </p:nvSpPr>
        <p:spPr>
          <a:xfrm xmlns:a="http://schemas.openxmlformats.org/drawingml/2006/main">
            <a:off x="609600" y="2362200"/>
            <a:ext cx="5238750" cy="2990850"/>
          </a:xfrm>
          <a:prstGeom xmlns:a="http://schemas.openxmlformats.org/drawingml/2006/main" prst="roundRect">
            <a:avLst>
              <a:gd name="adj" fmla="val 5732"/>
            </a:avLst>
          </a:prstGeom>
          <a:solidFill xmlns:a="http://schemas.openxmlformats.org/drawingml/2006/main">
            <a:srgbClr val="FBE9E6"/>
          </a:solidFill>
          <a:ln xmlns:a="http://schemas.openxmlformats.org/drawingml/2006/main" w="19050">
            <a:solidFill>
              <a:srgbClr val="E07167"/>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5" name="">
            <a:extLst xmlns:a="http://schemas.openxmlformats.org/drawingml/2006/main">
              <a:ext uri="{FF2B5EF4-FFF2-40B4-BE49-F238E27FC236}">
                <a16:creationId xmlns:a16="http://schemas.microsoft.com/office/drawing/2014/main" id="{A8F8E940-B1E8-43F7-9377-AE37A80E81F7}"/>
              </a:ext>
            </a:extLst>
          </p:cNvPr>
          <p:cNvSpPr>
            <a:spLocks xmlns:a="http://schemas.openxmlformats.org/drawingml/2006/main" noGrp="1"/>
          </p:cNvSpPr>
          <p:nvPr/>
        </p:nvSpPr>
        <p:spPr>
          <a:xfrm xmlns:a="http://schemas.openxmlformats.org/drawingml/2006/main">
            <a:off x="876300" y="2609850"/>
            <a:ext cx="2476500" cy="285750"/>
          </a:xfrm>
          <a:prstGeom xmlns:a="http://schemas.openxmlformats.org/drawingml/2006/main" prst="roundRect">
            <a:avLst>
              <a:gd name="adj" fmla="val 50000"/>
            </a:avLst>
          </a:prstGeom>
          <a:solidFill xmlns:a="http://schemas.openxmlformats.org/drawingml/2006/main">
            <a:srgbClr val="E07167"/>
          </a:solidFill>
          <a:ln xmlns:a="http://schemas.openxmlformats.org/drawingml/2006/main" w="0">
            <a:solidFill>
              <a:srgbClr val="E07167"/>
            </a:solidFill>
            <a:prstDash val="solid"/>
          </a:ln>
        </p:spPr>
      </p:sp>
      <p:sp>
        <p:nvSpPr>
          <p:cNvPr id="6" name="">
            <a:extLst xmlns:a="http://schemas.openxmlformats.org/drawingml/2006/main">
              <a:ext uri="{FF2B5EF4-FFF2-40B4-BE49-F238E27FC236}">
                <a16:creationId xmlns:a16="http://schemas.microsoft.com/office/drawing/2014/main" id="{82480590-6C72-4B63-9FA7-EDDB56E2A770}"/>
              </a:ext>
            </a:extLst>
          </p:cNvPr>
          <p:cNvSpPr>
            <a:spLocks xmlns:a="http://schemas.openxmlformats.org/drawingml/2006/main" noGrp="1"/>
          </p:cNvSpPr>
          <p:nvPr/>
        </p:nvSpPr>
        <p:spPr>
          <a:xfrm xmlns:a="http://schemas.openxmlformats.org/drawingml/2006/main">
            <a:off x="971550" y="2628900"/>
            <a:ext cx="2286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LOWEST CABINET VALUE</a:t>
            </a:r>
          </a:p>
        </p:txBody>
      </p:sp>
      <p:sp>
        <p:nvSpPr>
          <p:cNvPr id="7" name="">
            <a:extLst xmlns:a="http://schemas.openxmlformats.org/drawingml/2006/main">
              <a:ext uri="{FF2B5EF4-FFF2-40B4-BE49-F238E27FC236}">
                <a16:creationId xmlns:a16="http://schemas.microsoft.com/office/drawing/2014/main" id="{31CDCBD8-57EC-479D-AD09-3E6A3C5FFD0C}"/>
              </a:ext>
            </a:extLst>
          </p:cNvPr>
          <p:cNvSpPr>
            <a:spLocks xmlns:a="http://schemas.openxmlformats.org/drawingml/2006/main" noGrp="1"/>
          </p:cNvSpPr>
          <p:nvPr/>
        </p:nvSpPr>
        <p:spPr>
          <a:xfrm xmlns:a="http://schemas.openxmlformats.org/drawingml/2006/main">
            <a:off x="933450" y="3238500"/>
            <a:ext cx="409575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0" indent="-12" algn="l">
              <a:lnSpc>
                <a:spcPct val="120000"/>
              </a:lnSpc>
              <a:buNone/>
              <a:defRPr sz="1650" b="0">
                <a:solidFill>
                  <a:srgbClr val="122227"/>
                </a:solidFill>
                <a:latin typeface="Arial"/>
                <a:ea typeface="Arial"/>
                <a:cs typeface="Arial"/>
              </a:defRPr>
            </a:pPr>
            <a:r>
              <a:rPr sz="1650" b="0">
                <a:solidFill>
                  <a:srgbClr val="122227"/>
                </a:solidFill>
                <a:latin typeface="Arial"/>
                <a:ea typeface="Arial"/>
                <a:cs typeface="Arial"/>
              </a:rPr>
              <a:t>Powder-coat collision</a:t>
            </a:r>
          </a:p>
          <a:p xmlns:a="http://schemas.openxmlformats.org/drawingml/2006/main">
            <a:pPr marL="20" indent="-12" algn="l">
              <a:lnSpc>
                <a:spcPct val="120000"/>
              </a:lnSpc>
              <a:buNone/>
              <a:defRPr sz="1650" b="0">
                <a:solidFill>
                  <a:srgbClr val="122227"/>
                </a:solidFill>
                <a:latin typeface="Arial"/>
                <a:ea typeface="Arial"/>
                <a:cs typeface="Arial"/>
              </a:defRPr>
            </a:pPr>
            <a:r>
              <a:rPr sz="1650" b="0">
                <a:solidFill>
                  <a:srgbClr val="122227"/>
                </a:solidFill>
                <a:latin typeface="Arial"/>
                <a:ea typeface="Arial"/>
                <a:cs typeface="Arial"/>
              </a:rPr>
              <a:t>2 lots miss final test</a:t>
            </a:r>
          </a:p>
          <a:p xmlns:a="http://schemas.openxmlformats.org/drawingml/2006/main">
            <a:pPr marL="20" indent="-12" algn="l">
              <a:lnSpc>
                <a:spcPct val="120000"/>
              </a:lnSpc>
              <a:buNone/>
              <a:defRPr sz="1650" b="0">
                <a:solidFill>
                  <a:srgbClr val="122227"/>
                </a:solidFill>
                <a:latin typeface="Arial"/>
                <a:ea typeface="Arial"/>
                <a:cs typeface="Arial"/>
              </a:defRPr>
            </a:pPr>
            <a:r>
              <a:rPr sz="1650" b="0">
                <a:solidFill>
                  <a:srgbClr val="122227"/>
                </a:solidFill>
                <a:latin typeface="Arial"/>
                <a:ea typeface="Arial"/>
                <a:cs typeface="Arial"/>
              </a:rPr>
              <a:t>Complete route rejected</a:t>
            </a:r>
          </a:p>
        </p:txBody>
      </p:sp>
      <p:sp>
        <p:nvSpPr>
          <p:cNvPr id="8" name="">
            <a:extLst xmlns:a="http://schemas.openxmlformats.org/drawingml/2006/main">
              <a:ext uri="{FF2B5EF4-FFF2-40B4-BE49-F238E27FC236}">
                <a16:creationId xmlns:a16="http://schemas.microsoft.com/office/drawing/2014/main" id="{B47267AC-45E9-450C-A73B-696B0DF429DA}"/>
              </a:ext>
            </a:extLst>
          </p:cNvPr>
          <p:cNvSpPr>
            <a:spLocks xmlns:a="http://schemas.openxmlformats.org/drawingml/2006/main" noGrp="1"/>
          </p:cNvSpPr>
          <p:nvPr/>
        </p:nvSpPr>
        <p:spPr>
          <a:xfrm xmlns:a="http://schemas.openxmlformats.org/drawingml/2006/main">
            <a:off x="933450" y="4743450"/>
            <a:ext cx="4476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00" b="1">
                <a:solidFill>
                  <a:srgbClr val="88382F"/>
                </a:solidFill>
                <a:latin typeface="Arial"/>
                <a:ea typeface="Arial"/>
                <a:cs typeface="Arial"/>
              </a:defRPr>
            </a:pPr>
            <a:r>
              <a:rPr sz="1800" b="1">
                <a:solidFill>
                  <a:srgbClr val="88382F"/>
                </a:solidFill>
                <a:latin typeface="Arial"/>
                <a:ea typeface="Arial"/>
                <a:cs typeface="Arial"/>
              </a:rPr>
              <a:t>INFEASIBLE</a:t>
            </a:r>
          </a:p>
        </p:txBody>
      </p:sp>
      <p:sp>
        <p:nvSpPr>
          <p:cNvPr id="9" name="">
            <a:extLst xmlns:a="http://schemas.openxmlformats.org/drawingml/2006/main">
              <a:ext uri="{FF2B5EF4-FFF2-40B4-BE49-F238E27FC236}">
                <a16:creationId xmlns:a16="http://schemas.microsoft.com/office/drawing/2014/main" id="{16371A3E-BF9D-4C2D-9247-D25324E65D53}"/>
              </a:ext>
            </a:extLst>
          </p:cNvPr>
          <p:cNvSpPr>
            <a:spLocks xmlns:a="http://schemas.openxmlformats.org/drawingml/2006/main" noGrp="1"/>
          </p:cNvSpPr>
          <p:nvPr/>
        </p:nvSpPr>
        <p:spPr>
          <a:xfrm xmlns:a="http://schemas.openxmlformats.org/drawingml/2006/main">
            <a:off x="6343650" y="2362200"/>
            <a:ext cx="5238750" cy="2990850"/>
          </a:xfrm>
          <a:prstGeom xmlns:a="http://schemas.openxmlformats.org/drawingml/2006/main" prst="roundRect">
            <a:avLst>
              <a:gd name="adj" fmla="val 5732"/>
            </a:avLst>
          </a:prstGeom>
          <a:solidFill xmlns:a="http://schemas.openxmlformats.org/drawingml/2006/main">
            <a:srgbClr val="EAF8F3"/>
          </a:solidFill>
          <a:ln xmlns:a="http://schemas.openxmlformats.org/drawingml/2006/main" w="19050">
            <a:solidFill>
              <a:srgbClr val="9CE1C5"/>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0" name="">
            <a:extLst xmlns:a="http://schemas.openxmlformats.org/drawingml/2006/main">
              <a:ext uri="{FF2B5EF4-FFF2-40B4-BE49-F238E27FC236}">
                <a16:creationId xmlns:a16="http://schemas.microsoft.com/office/drawing/2014/main" id="{74723E65-22C9-457D-9E71-BF1EDA84C3A4}"/>
              </a:ext>
            </a:extLst>
          </p:cNvPr>
          <p:cNvSpPr>
            <a:spLocks xmlns:a="http://schemas.openxmlformats.org/drawingml/2006/main" noGrp="1"/>
          </p:cNvSpPr>
          <p:nvPr/>
        </p:nvSpPr>
        <p:spPr>
          <a:xfrm xmlns:a="http://schemas.openxmlformats.org/drawingml/2006/main">
            <a:off x="6610350" y="2609850"/>
            <a:ext cx="2476500" cy="285750"/>
          </a:xfrm>
          <a:prstGeom xmlns:a="http://schemas.openxmlformats.org/drawingml/2006/main" prst="roundRect">
            <a:avLst>
              <a:gd name="adj" fmla="val 50000"/>
            </a:avLst>
          </a:prstGeom>
          <a:solidFill xmlns:a="http://schemas.openxmlformats.org/drawingml/2006/main">
            <a:srgbClr val="9CE1C5"/>
          </a:solidFill>
          <a:ln xmlns:a="http://schemas.openxmlformats.org/drawingml/2006/main" w="0">
            <a:solidFill>
              <a:srgbClr val="9CE1C5"/>
            </a:solidFill>
            <a:prstDash val="solid"/>
          </a:ln>
        </p:spPr>
      </p:sp>
      <p:sp>
        <p:nvSpPr>
          <p:cNvPr id="11" name="">
            <a:extLst xmlns:a="http://schemas.openxmlformats.org/drawingml/2006/main">
              <a:ext uri="{FF2B5EF4-FFF2-40B4-BE49-F238E27FC236}">
                <a16:creationId xmlns:a16="http://schemas.microsoft.com/office/drawing/2014/main" id="{E4784DE6-C613-4217-AB9B-350FA10079E7}"/>
              </a:ext>
            </a:extLst>
          </p:cNvPr>
          <p:cNvSpPr>
            <a:spLocks xmlns:a="http://schemas.openxmlformats.org/drawingml/2006/main" noGrp="1"/>
          </p:cNvSpPr>
          <p:nvPr/>
        </p:nvSpPr>
        <p:spPr>
          <a:xfrm xmlns:a="http://schemas.openxmlformats.org/drawingml/2006/main">
            <a:off x="6705600" y="2628900"/>
            <a:ext cx="2286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22227"/>
                </a:solidFill>
                <a:latin typeface="Arial"/>
                <a:ea typeface="Arial"/>
                <a:cs typeface="Arial"/>
              </a:defRPr>
            </a:pPr>
            <a:r>
              <a:rPr sz="900" b="1">
                <a:solidFill>
                  <a:srgbClr val="122227"/>
                </a:solidFill>
                <a:latin typeface="Arial"/>
                <a:ea typeface="Arial"/>
                <a:cs typeface="Arial"/>
              </a:rPr>
              <a:t>SELECTED COMPLETE BUNDLE</a:t>
            </a:r>
          </a:p>
        </p:txBody>
      </p:sp>
      <p:sp>
        <p:nvSpPr>
          <p:cNvPr id="12" name="">
            <a:extLst xmlns:a="http://schemas.openxmlformats.org/drawingml/2006/main">
              <a:ext uri="{FF2B5EF4-FFF2-40B4-BE49-F238E27FC236}">
                <a16:creationId xmlns:a16="http://schemas.microsoft.com/office/drawing/2014/main" id="{2D77C8B4-D3B3-424D-A567-747889E62B12}"/>
              </a:ext>
            </a:extLst>
          </p:cNvPr>
          <p:cNvSpPr>
            <a:spLocks xmlns:a="http://schemas.openxmlformats.org/drawingml/2006/main" noGrp="1"/>
          </p:cNvSpPr>
          <p:nvPr/>
        </p:nvSpPr>
        <p:spPr>
          <a:xfrm xmlns:a="http://schemas.openxmlformats.org/drawingml/2006/main">
            <a:off x="6667500" y="3238500"/>
            <a:ext cx="409575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0" indent="-12" algn="l">
              <a:lnSpc>
                <a:spcPct val="120000"/>
              </a:lnSpc>
              <a:buNone/>
              <a:defRPr sz="1650" b="0">
                <a:solidFill>
                  <a:srgbClr val="122227"/>
                </a:solidFill>
                <a:latin typeface="Arial"/>
                <a:ea typeface="Arial"/>
                <a:cs typeface="Arial"/>
              </a:defRPr>
            </a:pPr>
            <a:r>
              <a:rPr sz="1650" b="0">
                <a:solidFill>
                  <a:srgbClr val="122227"/>
                </a:solidFill>
                <a:latin typeface="Arial"/>
                <a:ea typeface="Arial"/>
                <a:cs typeface="Arial"/>
              </a:rPr>
              <a:t>All hard gates resolve</a:t>
            </a:r>
          </a:p>
          <a:p xmlns:a="http://schemas.openxmlformats.org/drawingml/2006/main">
            <a:pPr marL="20" indent="-12" algn="l">
              <a:lnSpc>
                <a:spcPct val="120000"/>
              </a:lnSpc>
              <a:buNone/>
              <a:defRPr sz="1650" b="0">
                <a:solidFill>
                  <a:srgbClr val="122227"/>
                </a:solidFill>
                <a:latin typeface="Arial"/>
                <a:ea typeface="Arial"/>
                <a:cs typeface="Arial"/>
              </a:defRPr>
            </a:pPr>
            <a:r>
              <a:rPr sz="1650" b="0">
                <a:solidFill>
                  <a:srgbClr val="122227"/>
                </a:solidFill>
                <a:latin typeface="Arial"/>
                <a:ea typeface="Arial"/>
                <a:cs typeface="Arial"/>
              </a:rPr>
              <a:t>Qualification remains valid</a:t>
            </a:r>
          </a:p>
          <a:p xmlns:a="http://schemas.openxmlformats.org/drawingml/2006/main">
            <a:pPr marL="20" indent="-12" algn="l">
              <a:lnSpc>
                <a:spcPct val="120000"/>
              </a:lnSpc>
              <a:buNone/>
              <a:defRPr sz="1650" b="0">
                <a:solidFill>
                  <a:srgbClr val="122227"/>
                </a:solidFill>
                <a:latin typeface="Arial"/>
                <a:ea typeface="Arial"/>
                <a:cs typeface="Arial"/>
              </a:defRPr>
            </a:pPr>
            <a:r>
              <a:rPr sz="1650" b="0">
                <a:solidFill>
                  <a:srgbClr val="122227"/>
                </a:solidFill>
                <a:latin typeface="Arial"/>
                <a:ea typeface="Arial"/>
                <a:cs typeface="Arial"/>
              </a:rPr>
              <a:t>Outbound sequence preserved</a:t>
            </a:r>
          </a:p>
        </p:txBody>
      </p:sp>
      <p:sp>
        <p:nvSpPr>
          <p:cNvPr id="13" name="">
            <a:extLst xmlns:a="http://schemas.openxmlformats.org/drawingml/2006/main">
              <a:ext uri="{FF2B5EF4-FFF2-40B4-BE49-F238E27FC236}">
                <a16:creationId xmlns:a16="http://schemas.microsoft.com/office/drawing/2014/main" id="{1EA61D8B-1B7C-4FE3-BCDF-E2E4DDCC7D4C}"/>
              </a:ext>
            </a:extLst>
          </p:cNvPr>
          <p:cNvSpPr>
            <a:spLocks xmlns:a="http://schemas.openxmlformats.org/drawingml/2006/main" noGrp="1"/>
          </p:cNvSpPr>
          <p:nvPr/>
        </p:nvSpPr>
        <p:spPr>
          <a:xfrm xmlns:a="http://schemas.openxmlformats.org/drawingml/2006/main">
            <a:off x="6667500" y="4743450"/>
            <a:ext cx="4476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00" b="1">
                <a:solidFill>
                  <a:srgbClr val="28745A"/>
                </a:solidFill>
                <a:latin typeface="Arial"/>
                <a:ea typeface="Arial"/>
                <a:cs typeface="Arial"/>
              </a:defRPr>
            </a:pPr>
            <a:r>
              <a:rPr sz="1800" b="1">
                <a:solidFill>
                  <a:srgbClr val="28745A"/>
                </a:solidFill>
                <a:latin typeface="Arial"/>
                <a:ea typeface="Arial"/>
                <a:cs typeface="Arial"/>
              </a:rPr>
              <a:t>POLICY-FEASIBLE</a:t>
            </a:r>
          </a:p>
        </p:txBody>
      </p:sp>
      <p:sp>
        <p:nvSpPr>
          <p:cNvPr id="14" name="">
            <a:extLst xmlns:a="http://schemas.openxmlformats.org/drawingml/2006/main">
              <a:ext uri="{FF2B5EF4-FFF2-40B4-BE49-F238E27FC236}">
                <a16:creationId xmlns:a16="http://schemas.microsoft.com/office/drawing/2014/main" id="{527D1C93-0985-410D-87DD-F45FE0F203D5}"/>
              </a:ext>
            </a:extLst>
          </p:cNvPr>
          <p:cNvSpPr>
            <a:spLocks xmlns:a="http://schemas.openxmlformats.org/drawingml/2006/main" noGrp="1"/>
          </p:cNvSpPr>
          <p:nvPr/>
        </p:nvSpPr>
        <p:spPr>
          <a:xfrm xmlns:a="http://schemas.openxmlformats.org/drawingml/2006/main">
            <a:off x="5657850" y="3390900"/>
            <a:ext cx="685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4200" b="1">
                <a:solidFill>
                  <a:srgbClr val="5C6D72"/>
                </a:solidFill>
                <a:latin typeface="Arial"/>
                <a:ea typeface="Arial"/>
                <a:cs typeface="Arial"/>
              </a:defRPr>
            </a:pPr>
            <a:r>
              <a:rPr sz="4200" b="1">
                <a:solidFill>
                  <a:srgbClr val="5C6D72"/>
                </a:solidFill>
                <a:latin typeface="Arial"/>
                <a:ea typeface="Arial"/>
                <a:cs typeface="Arial"/>
              </a:rPr>
              <a:t>≠</a:t>
            </a:r>
          </a:p>
        </p:txBody>
      </p:sp>
      <p:sp>
        <p:nvSpPr>
          <p:cNvPr id="15" name="">
            <a:extLst xmlns:a="http://schemas.openxmlformats.org/drawingml/2006/main">
              <a:ext uri="{FF2B5EF4-FFF2-40B4-BE49-F238E27FC236}">
                <a16:creationId xmlns:a16="http://schemas.microsoft.com/office/drawing/2014/main" id="{7F043298-50BC-4DB5-BB48-A7145288120D}"/>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6" name="">
            <a:extLst xmlns:a="http://schemas.openxmlformats.org/drawingml/2006/main">
              <a:ext uri="{FF2B5EF4-FFF2-40B4-BE49-F238E27FC236}">
                <a16:creationId xmlns:a16="http://schemas.microsoft.com/office/drawing/2014/main" id="{26087378-4777-40E0-BB42-2B2528C033B7}"/>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17" name="">
            <a:extLst xmlns:a="http://schemas.openxmlformats.org/drawingml/2006/main">
              <a:ext uri="{FF2B5EF4-FFF2-40B4-BE49-F238E27FC236}">
                <a16:creationId xmlns:a16="http://schemas.microsoft.com/office/drawing/2014/main" id="{EEAFB821-B110-4829-8A73-5B74CB94E6A2}"/>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05</a:t>
            </a:r>
          </a:p>
        </p:txBody>
      </p:sp>
    </p:spTree>
    <p:extLst>
      <p:ext uri="{BB962C8B-B14F-4D97-AF65-F5344CB8AC3E}">
        <p14:creationId xmlns:p14="http://schemas.microsoft.com/office/powerpoint/2010/main" val="1325466300"/>
      </p:ext>
    </p:extLst>
  </p:cSld>
</p:sld>
</file>

<file path=ppt/slides/slide6.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CE6EF93-4760-42BE-A605-DD8804248087}"/>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PROPOSAL STATE</a:t>
            </a:r>
          </a:p>
        </p:txBody>
      </p:sp>
      <p:sp>
        <p:nvSpPr>
          <p:cNvPr id="2" name="">
            <a:extLst xmlns:a="http://schemas.openxmlformats.org/drawingml/2006/main">
              <a:ext uri="{FF2B5EF4-FFF2-40B4-BE49-F238E27FC236}">
                <a16:creationId xmlns:a16="http://schemas.microsoft.com/office/drawing/2014/main" id="{B1EC2BF1-5D14-42D9-A148-0346CAEAEDD2}"/>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PARK-PLAN-114 is a proposal</a:t>
            </a:r>
          </a:p>
        </p:txBody>
      </p:sp>
      <p:sp>
        <p:nvSpPr>
          <p:cNvPr id="3" name="">
            <a:extLst xmlns:a="http://schemas.openxmlformats.org/drawingml/2006/main">
              <a:ext uri="{FF2B5EF4-FFF2-40B4-BE49-F238E27FC236}">
                <a16:creationId xmlns:a16="http://schemas.microsoft.com/office/drawing/2014/main" id="{34AF1B6B-07B9-4831-B2EA-96CFB78090F8}"/>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A verified fixture result reaches the decision boundary. It does not move a machine.</a:t>
            </a:r>
          </a:p>
        </p:txBody>
      </p:sp>
      <p:sp>
        <p:nvSpPr>
          <p:cNvPr id="4" name="">
            <a:extLst xmlns:a="http://schemas.openxmlformats.org/drawingml/2006/main">
              <a:ext uri="{FF2B5EF4-FFF2-40B4-BE49-F238E27FC236}">
                <a16:creationId xmlns:a16="http://schemas.microsoft.com/office/drawing/2014/main" id="{D2B6A6D1-FB91-4BD4-BA9A-D0682A5875DA}"/>
              </a:ext>
            </a:extLst>
          </p:cNvPr>
          <p:cNvSpPr>
            <a:spLocks xmlns:a="http://schemas.openxmlformats.org/drawingml/2006/main" noGrp="1"/>
          </p:cNvSpPr>
          <p:nvPr/>
        </p:nvSpPr>
        <p:spPr>
          <a:xfrm xmlns:a="http://schemas.openxmlformats.org/drawingml/2006/main">
            <a:off x="685800" y="2228850"/>
            <a:ext cx="5905500" cy="3390900"/>
          </a:xfrm>
          <a:prstGeom xmlns:a="http://schemas.openxmlformats.org/drawingml/2006/main" prst="roundRect">
            <a:avLst>
              <a:gd name="adj" fmla="val 5056"/>
            </a:avLst>
          </a:prstGeom>
          <a:solidFill xmlns:a="http://schemas.openxmlformats.org/drawingml/2006/main">
            <a:srgbClr val="FFFFFF"/>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sp>
      <p:sp>
        <p:nvSpPr>
          <p:cNvPr id="5" name="">
            <a:extLst xmlns:a="http://schemas.openxmlformats.org/drawingml/2006/main">
              <a:ext uri="{FF2B5EF4-FFF2-40B4-BE49-F238E27FC236}">
                <a16:creationId xmlns:a16="http://schemas.microsoft.com/office/drawing/2014/main" id="{5CEEC7C2-EB0D-4259-92C6-41F7F7097CAF}"/>
              </a:ext>
            </a:extLst>
          </p:cNvPr>
          <p:cNvSpPr>
            <a:spLocks xmlns:a="http://schemas.openxmlformats.org/drawingml/2006/main" noGrp="1"/>
          </p:cNvSpPr>
          <p:nvPr/>
        </p:nvSpPr>
        <p:spPr>
          <a:xfrm xmlns:a="http://schemas.openxmlformats.org/drawingml/2006/main">
            <a:off x="971550" y="2495550"/>
            <a:ext cx="2000250" cy="285750"/>
          </a:xfrm>
          <a:prstGeom xmlns:a="http://schemas.openxmlformats.org/drawingml/2006/main" prst="roundRect">
            <a:avLst>
              <a:gd name="adj" fmla="val 50000"/>
            </a:avLst>
          </a:prstGeom>
          <a:solidFill xmlns:a="http://schemas.openxmlformats.org/drawingml/2006/main">
            <a:srgbClr val="DDF5F7"/>
          </a:solidFill>
          <a:ln xmlns:a="http://schemas.openxmlformats.org/drawingml/2006/main" w="0">
            <a:solidFill>
              <a:srgbClr val="DDF5F7"/>
            </a:solidFill>
            <a:prstDash val="solid"/>
          </a:ln>
        </p:spPr>
      </p:sp>
      <p:sp>
        <p:nvSpPr>
          <p:cNvPr id="6" name="">
            <a:extLst xmlns:a="http://schemas.openxmlformats.org/drawingml/2006/main">
              <a:ext uri="{FF2B5EF4-FFF2-40B4-BE49-F238E27FC236}">
                <a16:creationId xmlns:a16="http://schemas.microsoft.com/office/drawing/2014/main" id="{ABB7DD90-7987-46C8-85E4-6AA3B0E9FA53}"/>
              </a:ext>
            </a:extLst>
          </p:cNvPr>
          <p:cNvSpPr>
            <a:spLocks xmlns:a="http://schemas.openxmlformats.org/drawingml/2006/main" noGrp="1"/>
          </p:cNvSpPr>
          <p:nvPr/>
        </p:nvSpPr>
        <p:spPr>
          <a:xfrm xmlns:a="http://schemas.openxmlformats.org/drawingml/2006/main">
            <a:off x="1066800" y="2514600"/>
            <a:ext cx="1809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147A86"/>
                </a:solidFill>
                <a:latin typeface="Arial"/>
                <a:ea typeface="Arial"/>
                <a:cs typeface="Arial"/>
              </a:defRPr>
            </a:pPr>
            <a:r>
              <a:rPr sz="900" b="1">
                <a:solidFill>
                  <a:srgbClr val="147A86"/>
                </a:solidFill>
                <a:latin typeface="Arial"/>
                <a:ea typeface="Arial"/>
                <a:cs typeface="Arial"/>
              </a:rPr>
              <a:t>VERIFIED FIXTURE FACT</a:t>
            </a:r>
          </a:p>
        </p:txBody>
      </p:sp>
      <p:sp>
        <p:nvSpPr>
          <p:cNvPr id="7" name="">
            <a:extLst xmlns:a="http://schemas.openxmlformats.org/drawingml/2006/main">
              <a:ext uri="{FF2B5EF4-FFF2-40B4-BE49-F238E27FC236}">
                <a16:creationId xmlns:a16="http://schemas.microsoft.com/office/drawing/2014/main" id="{F5B5B7BC-93C8-4CDB-9040-7AB29608BB60}"/>
              </a:ext>
            </a:extLst>
          </p:cNvPr>
          <p:cNvSpPr>
            <a:spLocks xmlns:a="http://schemas.openxmlformats.org/drawingml/2006/main" noGrp="1"/>
          </p:cNvSpPr>
          <p:nvPr/>
        </p:nvSpPr>
        <p:spPr>
          <a:xfrm xmlns:a="http://schemas.openxmlformats.org/drawingml/2006/main">
            <a:off x="971550" y="3009900"/>
            <a:ext cx="4572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550" b="1">
                <a:solidFill>
                  <a:srgbClr val="122227"/>
                </a:solidFill>
                <a:latin typeface="Arial"/>
                <a:ea typeface="Arial"/>
                <a:cs typeface="Arial"/>
              </a:defRPr>
            </a:pPr>
            <a:r>
              <a:rPr sz="2550" b="1">
                <a:solidFill>
                  <a:srgbClr val="122227"/>
                </a:solidFill>
                <a:latin typeface="Arial"/>
                <a:ea typeface="Arial"/>
                <a:cs typeface="Arial"/>
              </a:rPr>
              <a:t>PARK-PLAN-114</a:t>
            </a:r>
          </a:p>
        </p:txBody>
      </p:sp>
      <p:sp>
        <p:nvSpPr>
          <p:cNvPr id="8" name="">
            <a:extLst xmlns:a="http://schemas.openxmlformats.org/drawingml/2006/main">
              <a:ext uri="{FF2B5EF4-FFF2-40B4-BE49-F238E27FC236}">
                <a16:creationId xmlns:a16="http://schemas.microsoft.com/office/drawing/2014/main" id="{97908CE0-0B4C-4507-B9E7-7996AD7E3B3B}"/>
              </a:ext>
            </a:extLst>
          </p:cNvPr>
          <p:cNvSpPr>
            <a:spLocks xmlns:a="http://schemas.openxmlformats.org/drawingml/2006/main" noGrp="1"/>
          </p:cNvSpPr>
          <p:nvPr/>
        </p:nvSpPr>
        <p:spPr>
          <a:xfrm xmlns:a="http://schemas.openxmlformats.org/drawingml/2006/main">
            <a:off x="990600" y="37147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5C6D72"/>
                </a:solidFill>
                <a:latin typeface="Arial"/>
                <a:ea typeface="Arial"/>
                <a:cs typeface="Arial"/>
              </a:defRPr>
            </a:pPr>
            <a:r>
              <a:rPr sz="975" b="1">
                <a:solidFill>
                  <a:srgbClr val="5C6D72"/>
                </a:solidFill>
                <a:latin typeface="Arial"/>
                <a:ea typeface="Arial"/>
                <a:cs typeface="Arial"/>
              </a:rPr>
              <a:t>STATUS</a:t>
            </a:r>
          </a:p>
        </p:txBody>
      </p:sp>
      <p:sp>
        <p:nvSpPr>
          <p:cNvPr id="9" name="">
            <a:extLst xmlns:a="http://schemas.openxmlformats.org/drawingml/2006/main">
              <a:ext uri="{FF2B5EF4-FFF2-40B4-BE49-F238E27FC236}">
                <a16:creationId xmlns:a16="http://schemas.microsoft.com/office/drawing/2014/main" id="{0A0961A3-8D83-4110-9814-36EA97A15721}"/>
              </a:ext>
            </a:extLst>
          </p:cNvPr>
          <p:cNvSpPr>
            <a:spLocks xmlns:a="http://schemas.openxmlformats.org/drawingml/2006/main" noGrp="1"/>
          </p:cNvSpPr>
          <p:nvPr/>
        </p:nvSpPr>
        <p:spPr>
          <a:xfrm xmlns:a="http://schemas.openxmlformats.org/drawingml/2006/main">
            <a:off x="3333750" y="3686175"/>
            <a:ext cx="276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1500" b="1">
                <a:solidFill>
                  <a:srgbClr val="122227"/>
                </a:solidFill>
                <a:latin typeface="Arial"/>
                <a:ea typeface="Arial"/>
                <a:cs typeface="Arial"/>
              </a:defRPr>
            </a:pPr>
            <a:r>
              <a:rPr sz="1500" b="1">
                <a:solidFill>
                  <a:srgbClr val="122227"/>
                </a:solidFill>
                <a:latin typeface="Arial"/>
                <a:ea typeface="Arial"/>
                <a:cs typeface="Arial"/>
              </a:rPr>
              <a:t>FEASIBLE</a:t>
            </a:r>
          </a:p>
        </p:txBody>
      </p:sp>
      <p:sp>
        <p:nvSpPr>
          <p:cNvPr id="10" name="">
            <a:extLst xmlns:a="http://schemas.openxmlformats.org/drawingml/2006/main">
              <a:ext uri="{FF2B5EF4-FFF2-40B4-BE49-F238E27FC236}">
                <a16:creationId xmlns:a16="http://schemas.microsoft.com/office/drawing/2014/main" id="{1A867842-53BC-4DBC-92A1-25F61852C573}"/>
              </a:ext>
            </a:extLst>
          </p:cNvPr>
          <p:cNvSpPr>
            <a:spLocks xmlns:a="http://schemas.openxmlformats.org/drawingml/2006/main" noGrp="1"/>
          </p:cNvSpPr>
          <p:nvPr/>
        </p:nvSpPr>
        <p:spPr>
          <a:xfrm xmlns:a="http://schemas.openxmlformats.org/drawingml/2006/main">
            <a:off x="990600" y="4010025"/>
            <a:ext cx="51054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1" name="">
            <a:extLst xmlns:a="http://schemas.openxmlformats.org/drawingml/2006/main">
              <a:ext uri="{FF2B5EF4-FFF2-40B4-BE49-F238E27FC236}">
                <a16:creationId xmlns:a16="http://schemas.microsoft.com/office/drawing/2014/main" id="{323A4099-30B0-4A05-8994-0A362D893F7E}"/>
              </a:ext>
            </a:extLst>
          </p:cNvPr>
          <p:cNvSpPr>
            <a:spLocks xmlns:a="http://schemas.openxmlformats.org/drawingml/2006/main" noGrp="1"/>
          </p:cNvSpPr>
          <p:nvPr/>
        </p:nvSpPr>
        <p:spPr>
          <a:xfrm xmlns:a="http://schemas.openxmlformats.org/drawingml/2006/main">
            <a:off x="990600" y="41338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5C6D72"/>
                </a:solidFill>
                <a:latin typeface="Arial"/>
                <a:ea typeface="Arial"/>
                <a:cs typeface="Arial"/>
              </a:defRPr>
            </a:pPr>
            <a:r>
              <a:rPr sz="975" b="1">
                <a:solidFill>
                  <a:srgbClr val="5C6D72"/>
                </a:solidFill>
                <a:latin typeface="Arial"/>
                <a:ea typeface="Arial"/>
                <a:cs typeface="Arial"/>
              </a:rPr>
              <a:t>UNITS</a:t>
            </a:r>
          </a:p>
        </p:txBody>
      </p:sp>
      <p:sp>
        <p:nvSpPr>
          <p:cNvPr id="12" name="">
            <a:extLst xmlns:a="http://schemas.openxmlformats.org/drawingml/2006/main">
              <a:ext uri="{FF2B5EF4-FFF2-40B4-BE49-F238E27FC236}">
                <a16:creationId xmlns:a16="http://schemas.microsoft.com/office/drawing/2014/main" id="{982C97C3-7998-4BB5-AE4F-DFFD81CFBE7C}"/>
              </a:ext>
            </a:extLst>
          </p:cNvPr>
          <p:cNvSpPr>
            <a:spLocks xmlns:a="http://schemas.openxmlformats.org/drawingml/2006/main" noGrp="1"/>
          </p:cNvSpPr>
          <p:nvPr/>
        </p:nvSpPr>
        <p:spPr>
          <a:xfrm xmlns:a="http://schemas.openxmlformats.org/drawingml/2006/main">
            <a:off x="3333750" y="4105275"/>
            <a:ext cx="276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1500" b="1">
                <a:solidFill>
                  <a:srgbClr val="122227"/>
                </a:solidFill>
                <a:latin typeface="Arial"/>
                <a:ea typeface="Arial"/>
                <a:cs typeface="Arial"/>
              </a:defRPr>
            </a:pPr>
            <a:r>
              <a:rPr sz="1500" b="1">
                <a:solidFill>
                  <a:srgbClr val="122227"/>
                </a:solidFill>
                <a:latin typeface="Arial"/>
                <a:ea typeface="Arial"/>
                <a:cs typeface="Arial"/>
              </a:rPr>
              <a:t>420</a:t>
            </a:r>
          </a:p>
        </p:txBody>
      </p:sp>
      <p:sp>
        <p:nvSpPr>
          <p:cNvPr id="13" name="">
            <a:extLst xmlns:a="http://schemas.openxmlformats.org/drawingml/2006/main">
              <a:ext uri="{FF2B5EF4-FFF2-40B4-BE49-F238E27FC236}">
                <a16:creationId xmlns:a16="http://schemas.microsoft.com/office/drawing/2014/main" id="{526A0F61-82F9-4DF5-9631-84BDC90A83E0}"/>
              </a:ext>
            </a:extLst>
          </p:cNvPr>
          <p:cNvSpPr>
            <a:spLocks xmlns:a="http://schemas.openxmlformats.org/drawingml/2006/main" noGrp="1"/>
          </p:cNvSpPr>
          <p:nvPr/>
        </p:nvSpPr>
        <p:spPr>
          <a:xfrm xmlns:a="http://schemas.openxmlformats.org/drawingml/2006/main">
            <a:off x="990600" y="4429125"/>
            <a:ext cx="51054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4" name="">
            <a:extLst xmlns:a="http://schemas.openxmlformats.org/drawingml/2006/main">
              <a:ext uri="{FF2B5EF4-FFF2-40B4-BE49-F238E27FC236}">
                <a16:creationId xmlns:a16="http://schemas.microsoft.com/office/drawing/2014/main" id="{1D0F2999-125D-442A-B460-7BB62E173118}"/>
              </a:ext>
            </a:extLst>
          </p:cNvPr>
          <p:cNvSpPr>
            <a:spLocks xmlns:a="http://schemas.openxmlformats.org/drawingml/2006/main" noGrp="1"/>
          </p:cNvSpPr>
          <p:nvPr/>
        </p:nvSpPr>
        <p:spPr>
          <a:xfrm xmlns:a="http://schemas.openxmlformats.org/drawingml/2006/main">
            <a:off x="990600" y="45529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5C6D72"/>
                </a:solidFill>
                <a:latin typeface="Arial"/>
                <a:ea typeface="Arial"/>
                <a:cs typeface="Arial"/>
              </a:defRPr>
            </a:pPr>
            <a:r>
              <a:rPr sz="975" b="1">
                <a:solidFill>
                  <a:srgbClr val="5C6D72"/>
                </a:solidFill>
                <a:latin typeface="Arial"/>
                <a:ea typeface="Arial"/>
                <a:cs typeface="Arial"/>
              </a:rPr>
              <a:t>OUTBOUND MARGIN</a:t>
            </a:r>
          </a:p>
        </p:txBody>
      </p:sp>
      <p:sp>
        <p:nvSpPr>
          <p:cNvPr id="15" name="">
            <a:extLst xmlns:a="http://schemas.openxmlformats.org/drawingml/2006/main">
              <a:ext uri="{FF2B5EF4-FFF2-40B4-BE49-F238E27FC236}">
                <a16:creationId xmlns:a16="http://schemas.microsoft.com/office/drawing/2014/main" id="{1FACAFEA-E334-4576-92DD-E4C50BA43377}"/>
              </a:ext>
            </a:extLst>
          </p:cNvPr>
          <p:cNvSpPr>
            <a:spLocks xmlns:a="http://schemas.openxmlformats.org/drawingml/2006/main" noGrp="1"/>
          </p:cNvSpPr>
          <p:nvPr/>
        </p:nvSpPr>
        <p:spPr>
          <a:xfrm xmlns:a="http://schemas.openxmlformats.org/drawingml/2006/main">
            <a:off x="3333750" y="4524375"/>
            <a:ext cx="276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1500" b="1">
                <a:solidFill>
                  <a:srgbClr val="122227"/>
                </a:solidFill>
                <a:latin typeface="Arial"/>
                <a:ea typeface="Arial"/>
                <a:cs typeface="Arial"/>
              </a:defRPr>
            </a:pPr>
            <a:r>
              <a:rPr sz="1500" b="1">
                <a:solidFill>
                  <a:srgbClr val="122227"/>
                </a:solidFill>
                <a:latin typeface="Arial"/>
                <a:ea typeface="Arial"/>
                <a:cs typeface="Arial"/>
              </a:rPr>
              <a:t>02:38</a:t>
            </a:r>
          </a:p>
        </p:txBody>
      </p:sp>
      <p:sp>
        <p:nvSpPr>
          <p:cNvPr id="16" name="">
            <a:extLst xmlns:a="http://schemas.openxmlformats.org/drawingml/2006/main">
              <a:ext uri="{FF2B5EF4-FFF2-40B4-BE49-F238E27FC236}">
                <a16:creationId xmlns:a16="http://schemas.microsoft.com/office/drawing/2014/main" id="{C6DC30BC-A705-48A7-AC97-5D2DDB81ADCA}"/>
              </a:ext>
            </a:extLst>
          </p:cNvPr>
          <p:cNvSpPr>
            <a:spLocks xmlns:a="http://schemas.openxmlformats.org/drawingml/2006/main" noGrp="1"/>
          </p:cNvSpPr>
          <p:nvPr/>
        </p:nvSpPr>
        <p:spPr>
          <a:xfrm xmlns:a="http://schemas.openxmlformats.org/drawingml/2006/main">
            <a:off x="990600" y="4848225"/>
            <a:ext cx="51054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7" name="">
            <a:extLst xmlns:a="http://schemas.openxmlformats.org/drawingml/2006/main">
              <a:ext uri="{FF2B5EF4-FFF2-40B4-BE49-F238E27FC236}">
                <a16:creationId xmlns:a16="http://schemas.microsoft.com/office/drawing/2014/main" id="{A9658375-61B8-40D3-9C42-E1F051ED6944}"/>
              </a:ext>
            </a:extLst>
          </p:cNvPr>
          <p:cNvSpPr>
            <a:spLocks xmlns:a="http://schemas.openxmlformats.org/drawingml/2006/main" noGrp="1"/>
          </p:cNvSpPr>
          <p:nvPr/>
        </p:nvSpPr>
        <p:spPr>
          <a:xfrm xmlns:a="http://schemas.openxmlformats.org/drawingml/2006/main">
            <a:off x="990600" y="49720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5C6D72"/>
                </a:solidFill>
                <a:latin typeface="Arial"/>
                <a:ea typeface="Arial"/>
                <a:cs typeface="Arial"/>
              </a:defRPr>
            </a:pPr>
            <a:r>
              <a:rPr sz="975" b="1">
                <a:solidFill>
                  <a:srgbClr val="5C6D72"/>
                </a:solidFill>
                <a:latin typeface="Arial"/>
                <a:ea typeface="Arial"/>
                <a:cs typeface="Arial"/>
              </a:rPr>
              <a:t>DECISION STATE</a:t>
            </a:r>
          </a:p>
        </p:txBody>
      </p:sp>
      <p:sp>
        <p:nvSpPr>
          <p:cNvPr id="18" name="">
            <a:extLst xmlns:a="http://schemas.openxmlformats.org/drawingml/2006/main">
              <a:ext uri="{FF2B5EF4-FFF2-40B4-BE49-F238E27FC236}">
                <a16:creationId xmlns:a16="http://schemas.microsoft.com/office/drawing/2014/main" id="{82C9EFBB-B4E1-4470-914F-A8128E42155E}"/>
              </a:ext>
            </a:extLst>
          </p:cNvPr>
          <p:cNvSpPr>
            <a:spLocks xmlns:a="http://schemas.openxmlformats.org/drawingml/2006/main" noGrp="1"/>
          </p:cNvSpPr>
          <p:nvPr/>
        </p:nvSpPr>
        <p:spPr>
          <a:xfrm xmlns:a="http://schemas.openxmlformats.org/drawingml/2006/main">
            <a:off x="3333750" y="4943475"/>
            <a:ext cx="276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1500" b="1">
                <a:solidFill>
                  <a:srgbClr val="765619"/>
                </a:solidFill>
                <a:latin typeface="Arial"/>
                <a:ea typeface="Arial"/>
                <a:cs typeface="Arial"/>
              </a:defRPr>
            </a:pPr>
            <a:r>
              <a:rPr sz="1500" b="1">
                <a:solidFill>
                  <a:srgbClr val="765619"/>
                </a:solidFill>
                <a:latin typeface="Arial"/>
                <a:ea typeface="Arial"/>
                <a:cs typeface="Arial"/>
              </a:rPr>
              <a:t>AUTHORITY REQUIRED</a:t>
            </a:r>
          </a:p>
        </p:txBody>
      </p:sp>
      <p:sp>
        <p:nvSpPr>
          <p:cNvPr id="19" name="">
            <a:extLst xmlns:a="http://schemas.openxmlformats.org/drawingml/2006/main">
              <a:ext uri="{FF2B5EF4-FFF2-40B4-BE49-F238E27FC236}">
                <a16:creationId xmlns:a16="http://schemas.microsoft.com/office/drawing/2014/main" id="{477DB036-605A-4ACF-BF46-3EA392863EF6}"/>
              </a:ext>
            </a:extLst>
          </p:cNvPr>
          <p:cNvSpPr>
            <a:spLocks xmlns:a="http://schemas.openxmlformats.org/drawingml/2006/main" noGrp="1"/>
          </p:cNvSpPr>
          <p:nvPr/>
        </p:nvSpPr>
        <p:spPr>
          <a:xfrm xmlns:a="http://schemas.openxmlformats.org/drawingml/2006/main">
            <a:off x="8277225" y="2714625"/>
            <a:ext cx="1962150" cy="1962150"/>
          </a:xfrm>
          <a:prstGeom xmlns:a="http://schemas.openxmlformats.org/drawingml/2006/main" prst="ellipse">
            <a:avLst/>
          </a:prstGeom>
          <a:solidFill xmlns:a="http://schemas.openxmlformats.org/drawingml/2006/main">
            <a:srgbClr val="FFF0D2"/>
          </a:solidFill>
          <a:ln xmlns:a="http://schemas.openxmlformats.org/drawingml/2006/main" w="28575">
            <a:solidFill>
              <a:srgbClr val="F4C568"/>
            </a:solidFill>
            <a:prstDash val="solid"/>
          </a:ln>
        </p:spPr>
      </p:sp>
      <p:sp>
        <p:nvSpPr>
          <p:cNvPr id="20" name="">
            <a:extLst xmlns:a="http://schemas.openxmlformats.org/drawingml/2006/main">
              <a:ext uri="{FF2B5EF4-FFF2-40B4-BE49-F238E27FC236}">
                <a16:creationId xmlns:a16="http://schemas.microsoft.com/office/drawing/2014/main" id="{FB8F8BD2-7698-4500-B235-45A6533DF59A}"/>
              </a:ext>
            </a:extLst>
          </p:cNvPr>
          <p:cNvSpPr>
            <a:spLocks xmlns:a="http://schemas.openxmlformats.org/drawingml/2006/main" noGrp="1"/>
          </p:cNvSpPr>
          <p:nvPr/>
        </p:nvSpPr>
        <p:spPr>
          <a:xfrm xmlns:a="http://schemas.openxmlformats.org/drawingml/2006/main">
            <a:off x="8334375" y="2752725"/>
            <a:ext cx="1847850" cy="1885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2100" b="1">
                <a:solidFill>
                  <a:srgbClr val="765619"/>
                </a:solidFill>
                <a:latin typeface="Arial"/>
                <a:ea typeface="Arial"/>
                <a:cs typeface="Arial"/>
              </a:defRPr>
            </a:pPr>
            <a:r>
              <a:rPr sz="2100" b="1">
                <a:solidFill>
                  <a:srgbClr val="765619"/>
                </a:solidFill>
                <a:latin typeface="Arial"/>
                <a:ea typeface="Arial"/>
                <a:cs typeface="Arial"/>
              </a:rPr>
              <a:t>AUTHORITY</a:t>
            </a:r>
          </a:p>
          <a:p xmlns:a="http://schemas.openxmlformats.org/drawingml/2006/main">
            <a:pPr algn="ctr">
              <a:lnSpc>
                <a:spcPct val="100000"/>
              </a:lnSpc>
              <a:buNone/>
              <a:defRPr sz="2100" b="1">
                <a:solidFill>
                  <a:srgbClr val="765619"/>
                </a:solidFill>
                <a:latin typeface="Arial"/>
                <a:ea typeface="Arial"/>
                <a:cs typeface="Arial"/>
              </a:defRPr>
            </a:pPr>
            <a:r>
              <a:rPr sz="2100" b="1">
                <a:solidFill>
                  <a:srgbClr val="765619"/>
                </a:solidFill>
                <a:latin typeface="Arial"/>
                <a:ea typeface="Arial"/>
                <a:cs typeface="Arial"/>
              </a:rPr>
              <a:t>REQUIRED</a:t>
            </a:r>
          </a:p>
        </p:txBody>
      </p:sp>
      <p:sp>
        <p:nvSpPr>
          <p:cNvPr id="21" name="">
            <a:extLst xmlns:a="http://schemas.openxmlformats.org/drawingml/2006/main">
              <a:ext uri="{FF2B5EF4-FFF2-40B4-BE49-F238E27FC236}">
                <a16:creationId xmlns:a16="http://schemas.microsoft.com/office/drawing/2014/main" id="{01C8B9B0-E922-461B-8CC3-3F71BD6D7A71}"/>
              </a:ext>
            </a:extLst>
          </p:cNvPr>
          <p:cNvSpPr>
            <a:spLocks xmlns:a="http://schemas.openxmlformats.org/drawingml/2006/main" noGrp="1"/>
          </p:cNvSpPr>
          <p:nvPr/>
        </p:nvSpPr>
        <p:spPr>
          <a:xfrm xmlns:a="http://schemas.openxmlformats.org/drawingml/2006/main">
            <a:off x="7543800" y="4953000"/>
            <a:ext cx="342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88382F"/>
                </a:solidFill>
                <a:latin typeface="Arial"/>
                <a:ea typeface="Arial"/>
                <a:cs typeface="Arial"/>
              </a:defRPr>
            </a:pPr>
            <a:r>
              <a:rPr sz="1500" b="1">
                <a:solidFill>
                  <a:srgbClr val="88382F"/>
                </a:solidFill>
                <a:latin typeface="Arial"/>
                <a:ea typeface="Arial"/>
                <a:cs typeface="Arial"/>
              </a:rPr>
              <a:t>NO MACHINE MOVES</a:t>
            </a:r>
          </a:p>
          <a:p xmlns:a="http://schemas.openxmlformats.org/drawingml/2006/main">
            <a:pPr algn="ctr">
              <a:lnSpc>
                <a:spcPct val="100000"/>
              </a:lnSpc>
              <a:buNone/>
              <a:defRPr sz="1500" b="1">
                <a:solidFill>
                  <a:srgbClr val="88382F"/>
                </a:solidFill>
                <a:latin typeface="Arial"/>
                <a:ea typeface="Arial"/>
                <a:cs typeface="Arial"/>
              </a:defRPr>
            </a:pPr>
            <a:r>
              <a:rPr sz="1500" b="1">
                <a:solidFill>
                  <a:srgbClr val="88382F"/>
                </a:solidFill>
                <a:latin typeface="Arial"/>
                <a:ea typeface="Arial"/>
                <a:cs typeface="Arial"/>
              </a:rPr>
              <a:t>BECAUSE A SOLVER RETURNED</a:t>
            </a:r>
          </a:p>
        </p:txBody>
      </p:sp>
      <p:sp>
        <p:nvSpPr>
          <p:cNvPr id="22" name="">
            <a:extLst xmlns:a="http://schemas.openxmlformats.org/drawingml/2006/main">
              <a:ext uri="{FF2B5EF4-FFF2-40B4-BE49-F238E27FC236}">
                <a16:creationId xmlns:a16="http://schemas.microsoft.com/office/drawing/2014/main" id="{6B9A9E5F-C3C0-440A-A86E-EE85845F385D}"/>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23" name="">
            <a:extLst xmlns:a="http://schemas.openxmlformats.org/drawingml/2006/main">
              <a:ext uri="{FF2B5EF4-FFF2-40B4-BE49-F238E27FC236}">
                <a16:creationId xmlns:a16="http://schemas.microsoft.com/office/drawing/2014/main" id="{E1F8944E-EDCC-429B-9063-56E247F91DD7}"/>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24" name="">
            <a:extLst xmlns:a="http://schemas.openxmlformats.org/drawingml/2006/main">
              <a:ext uri="{FF2B5EF4-FFF2-40B4-BE49-F238E27FC236}">
                <a16:creationId xmlns:a16="http://schemas.microsoft.com/office/drawing/2014/main" id="{B603CDD3-5BD9-433C-9232-DD71E8F09E98}"/>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06</a:t>
            </a:r>
          </a:p>
        </p:txBody>
      </p:sp>
    </p:spTree>
    <p:extLst>
      <p:ext uri="{BB962C8B-B14F-4D97-AF65-F5344CB8AC3E}">
        <p14:creationId xmlns:p14="http://schemas.microsoft.com/office/powerpoint/2010/main" val="1920376699"/>
      </p:ext>
    </p:extLst>
  </p:cSld>
</p:sld>
</file>

<file path=ppt/slides/slide7.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726A32F0-88E8-4DAF-8A7E-9D9FA3140643}"/>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CAUSAL EVIDENCE</a:t>
            </a:r>
          </a:p>
        </p:txBody>
      </p:sp>
      <p:sp>
        <p:nvSpPr>
          <p:cNvPr id="2" name="">
            <a:extLst xmlns:a="http://schemas.openxmlformats.org/drawingml/2006/main">
              <a:ext uri="{FF2B5EF4-FFF2-40B4-BE49-F238E27FC236}">
                <a16:creationId xmlns:a16="http://schemas.microsoft.com/office/drawing/2014/main" id="{FF0C23F6-7C87-4978-A7C5-BB64AB069C72}"/>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Authority is plural—and evidence is not interchangeable</a:t>
            </a:r>
          </a:p>
        </p:txBody>
      </p:sp>
      <p:sp>
        <p:nvSpPr>
          <p:cNvPr id="3" name="">
            <a:extLst xmlns:a="http://schemas.openxmlformats.org/drawingml/2006/main">
              <a:ext uri="{FF2B5EF4-FFF2-40B4-BE49-F238E27FC236}">
                <a16:creationId xmlns:a16="http://schemas.microsoft.com/office/drawing/2014/main" id="{2D452C68-F2FE-4A07-860F-2180B1590325}"/>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Every transition requires a different attributable record.</a:t>
            </a:r>
          </a:p>
        </p:txBody>
      </p:sp>
      <p:sp>
        <p:nvSpPr>
          <p:cNvPr id="4" name="">
            <a:extLst xmlns:a="http://schemas.openxmlformats.org/drawingml/2006/main">
              <a:ext uri="{FF2B5EF4-FFF2-40B4-BE49-F238E27FC236}">
                <a16:creationId xmlns:a16="http://schemas.microsoft.com/office/drawing/2014/main" id="{F50B94B4-53FE-49E6-8AC5-BDB5B0683F2B}"/>
              </a:ext>
            </a:extLst>
          </p:cNvPr>
          <p:cNvSpPr>
            <a:spLocks xmlns:a="http://schemas.openxmlformats.org/drawingml/2006/main" noGrp="1"/>
          </p:cNvSpPr>
          <p:nvPr/>
        </p:nvSpPr>
        <p:spPr>
          <a:xfrm xmlns:a="http://schemas.openxmlformats.org/drawingml/2006/main">
            <a:off x="800100" y="2533650"/>
            <a:ext cx="1104900" cy="1104900"/>
          </a:xfrm>
          <a:prstGeom xmlns:a="http://schemas.openxmlformats.org/drawingml/2006/main" prst="ellipse">
            <a:avLst/>
          </a:prstGeom>
          <a:solidFill xmlns:a="http://schemas.openxmlformats.org/drawingml/2006/main">
            <a:srgbClr val="8874D8"/>
          </a:solidFill>
          <a:ln xmlns:a="http://schemas.openxmlformats.org/drawingml/2006/main" w="0">
            <a:solidFill>
              <a:srgbClr val="8874D8"/>
            </a:solidFill>
            <a:prstDash val="solid"/>
          </a:ln>
        </p:spPr>
      </p:sp>
      <p:sp>
        <p:nvSpPr>
          <p:cNvPr id="5" name="">
            <a:extLst xmlns:a="http://schemas.openxmlformats.org/drawingml/2006/main">
              <a:ext uri="{FF2B5EF4-FFF2-40B4-BE49-F238E27FC236}">
                <a16:creationId xmlns:a16="http://schemas.microsoft.com/office/drawing/2014/main" id="{BE455A87-7C90-4DBD-895A-FF27C213C77C}"/>
              </a:ext>
            </a:extLst>
          </p:cNvPr>
          <p:cNvSpPr>
            <a:spLocks xmlns:a="http://schemas.openxmlformats.org/drawingml/2006/main" noGrp="1"/>
          </p:cNvSpPr>
          <p:nvPr/>
        </p:nvSpPr>
        <p:spPr>
          <a:xfrm xmlns:a="http://schemas.openxmlformats.org/drawingml/2006/main">
            <a:off x="857250" y="2571750"/>
            <a:ext cx="9906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2250" b="1">
                <a:solidFill>
                  <a:srgbClr val="122227"/>
                </a:solidFill>
                <a:latin typeface="Arial"/>
                <a:ea typeface="Arial"/>
                <a:cs typeface="Arial"/>
              </a:defRPr>
            </a:pPr>
            <a:r>
              <a:rPr sz="2250" b="1">
                <a:solidFill>
                  <a:srgbClr val="122227"/>
                </a:solidFill>
                <a:latin typeface="Arial"/>
                <a:ea typeface="Arial"/>
                <a:cs typeface="Arial"/>
              </a:rPr>
              <a:t>1</a:t>
            </a:r>
          </a:p>
        </p:txBody>
      </p:sp>
      <p:sp>
        <p:nvSpPr>
          <p:cNvPr id="6" name="">
            <a:extLst xmlns:a="http://schemas.openxmlformats.org/drawingml/2006/main">
              <a:ext uri="{FF2B5EF4-FFF2-40B4-BE49-F238E27FC236}">
                <a16:creationId xmlns:a16="http://schemas.microsoft.com/office/drawing/2014/main" id="{7DC739FB-0A48-4335-AC01-667D620A00EA}"/>
              </a:ext>
            </a:extLst>
          </p:cNvPr>
          <p:cNvSpPr>
            <a:spLocks xmlns:a="http://schemas.openxmlformats.org/drawingml/2006/main" noGrp="1"/>
          </p:cNvSpPr>
          <p:nvPr/>
        </p:nvSpPr>
        <p:spPr>
          <a:xfrm xmlns:a="http://schemas.openxmlformats.org/drawingml/2006/main">
            <a:off x="552450" y="3810000"/>
            <a:ext cx="1600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PROPOSAL</a:t>
            </a:r>
          </a:p>
        </p:txBody>
      </p:sp>
      <p:sp>
        <p:nvSpPr>
          <p:cNvPr id="7" name="">
            <a:extLst xmlns:a="http://schemas.openxmlformats.org/drawingml/2006/main">
              <a:ext uri="{FF2B5EF4-FFF2-40B4-BE49-F238E27FC236}">
                <a16:creationId xmlns:a16="http://schemas.microsoft.com/office/drawing/2014/main" id="{9CFD86CF-3FDA-4A93-9519-4167BE6DD9C2}"/>
              </a:ext>
            </a:extLst>
          </p:cNvPr>
          <p:cNvSpPr>
            <a:spLocks xmlns:a="http://schemas.openxmlformats.org/drawingml/2006/main" noGrp="1"/>
          </p:cNvSpPr>
          <p:nvPr/>
        </p:nvSpPr>
        <p:spPr>
          <a:xfrm xmlns:a="http://schemas.openxmlformats.org/drawingml/2006/main">
            <a:off x="552450" y="4171950"/>
            <a:ext cx="1600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Exact revision</a:t>
            </a:r>
          </a:p>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 digest</a:t>
            </a:r>
          </a:p>
        </p:txBody>
      </p:sp>
      <p:sp>
        <p:nvSpPr>
          <p:cNvPr id="8" name="">
            <a:extLst xmlns:a="http://schemas.openxmlformats.org/drawingml/2006/main">
              <a:ext uri="{FF2B5EF4-FFF2-40B4-BE49-F238E27FC236}">
                <a16:creationId xmlns:a16="http://schemas.microsoft.com/office/drawing/2014/main" id="{78D9A9FD-0861-4B9B-9CAF-4057C55F1A71}"/>
              </a:ext>
            </a:extLst>
          </p:cNvPr>
          <p:cNvSpPr>
            <a:spLocks xmlns:a="http://schemas.openxmlformats.org/drawingml/2006/main" noGrp="1"/>
          </p:cNvSpPr>
          <p:nvPr/>
        </p:nvSpPr>
        <p:spPr>
          <a:xfrm xmlns:a="http://schemas.openxmlformats.org/drawingml/2006/main">
            <a:off x="2171700" y="2990850"/>
            <a:ext cx="6477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9" name="">
            <a:extLst xmlns:a="http://schemas.openxmlformats.org/drawingml/2006/main">
              <a:ext uri="{FF2B5EF4-FFF2-40B4-BE49-F238E27FC236}">
                <a16:creationId xmlns:a16="http://schemas.microsoft.com/office/drawing/2014/main" id="{772590A7-C20D-482A-B251-7C3FBE154153}"/>
              </a:ext>
            </a:extLst>
          </p:cNvPr>
          <p:cNvSpPr>
            <a:spLocks xmlns:a="http://schemas.openxmlformats.org/drawingml/2006/main" noGrp="1"/>
          </p:cNvSpPr>
          <p:nvPr/>
        </p:nvSpPr>
        <p:spPr>
          <a:xfrm xmlns:a="http://schemas.openxmlformats.org/drawingml/2006/main">
            <a:off x="3124200" y="2533650"/>
            <a:ext cx="1104900" cy="1104900"/>
          </a:xfrm>
          <a:prstGeom xmlns:a="http://schemas.openxmlformats.org/drawingml/2006/main" prst="ellipse">
            <a:avLst/>
          </a:prstGeom>
          <a:solidFill xmlns:a="http://schemas.openxmlformats.org/drawingml/2006/main">
            <a:srgbClr val="F4C568"/>
          </a:solidFill>
          <a:ln xmlns:a="http://schemas.openxmlformats.org/drawingml/2006/main" w="0">
            <a:solidFill>
              <a:srgbClr val="F4C568"/>
            </a:solidFill>
            <a:prstDash val="solid"/>
          </a:ln>
        </p:spPr>
      </p:sp>
      <p:sp>
        <p:nvSpPr>
          <p:cNvPr id="10" name="">
            <a:extLst xmlns:a="http://schemas.openxmlformats.org/drawingml/2006/main">
              <a:ext uri="{FF2B5EF4-FFF2-40B4-BE49-F238E27FC236}">
                <a16:creationId xmlns:a16="http://schemas.microsoft.com/office/drawing/2014/main" id="{9C86937E-41EB-4ECE-9D60-B0FE2B39123D}"/>
              </a:ext>
            </a:extLst>
          </p:cNvPr>
          <p:cNvSpPr>
            <a:spLocks xmlns:a="http://schemas.openxmlformats.org/drawingml/2006/main" noGrp="1"/>
          </p:cNvSpPr>
          <p:nvPr/>
        </p:nvSpPr>
        <p:spPr>
          <a:xfrm xmlns:a="http://schemas.openxmlformats.org/drawingml/2006/main">
            <a:off x="3181350" y="2571750"/>
            <a:ext cx="9906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2250" b="1">
                <a:solidFill>
                  <a:srgbClr val="122227"/>
                </a:solidFill>
                <a:latin typeface="Arial"/>
                <a:ea typeface="Arial"/>
                <a:cs typeface="Arial"/>
              </a:defRPr>
            </a:pPr>
            <a:r>
              <a:rPr sz="2250" b="1">
                <a:solidFill>
                  <a:srgbClr val="122227"/>
                </a:solidFill>
                <a:latin typeface="Arial"/>
                <a:ea typeface="Arial"/>
                <a:cs typeface="Arial"/>
              </a:rPr>
              <a:t>2</a:t>
            </a:r>
          </a:p>
        </p:txBody>
      </p:sp>
      <p:sp>
        <p:nvSpPr>
          <p:cNvPr id="11" name="">
            <a:extLst xmlns:a="http://schemas.openxmlformats.org/drawingml/2006/main">
              <a:ext uri="{FF2B5EF4-FFF2-40B4-BE49-F238E27FC236}">
                <a16:creationId xmlns:a16="http://schemas.microsoft.com/office/drawing/2014/main" id="{083E3DFD-24EC-4D9E-B42D-F6E1D14F48E0}"/>
              </a:ext>
            </a:extLst>
          </p:cNvPr>
          <p:cNvSpPr>
            <a:spLocks xmlns:a="http://schemas.openxmlformats.org/drawingml/2006/main" noGrp="1"/>
          </p:cNvSpPr>
          <p:nvPr/>
        </p:nvSpPr>
        <p:spPr>
          <a:xfrm xmlns:a="http://schemas.openxmlformats.org/drawingml/2006/main">
            <a:off x="2876550" y="3810000"/>
            <a:ext cx="1600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AUTHORIZATION</a:t>
            </a:r>
          </a:p>
        </p:txBody>
      </p:sp>
      <p:sp>
        <p:nvSpPr>
          <p:cNvPr id="12" name="">
            <a:extLst xmlns:a="http://schemas.openxmlformats.org/drawingml/2006/main">
              <a:ext uri="{FF2B5EF4-FFF2-40B4-BE49-F238E27FC236}">
                <a16:creationId xmlns:a16="http://schemas.microsoft.com/office/drawing/2014/main" id="{D644A5A3-6C39-4634-B42C-7CAC2BB3D6C5}"/>
              </a:ext>
            </a:extLst>
          </p:cNvPr>
          <p:cNvSpPr>
            <a:spLocks xmlns:a="http://schemas.openxmlformats.org/drawingml/2006/main" noGrp="1"/>
          </p:cNvSpPr>
          <p:nvPr/>
        </p:nvSpPr>
        <p:spPr>
          <a:xfrm xmlns:a="http://schemas.openxmlformats.org/drawingml/2006/main">
            <a:off x="2876550" y="4171950"/>
            <a:ext cx="1600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Owner accepts</a:t>
            </a:r>
          </a:p>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reservation</a:t>
            </a:r>
          </a:p>
        </p:txBody>
      </p:sp>
      <p:sp>
        <p:nvSpPr>
          <p:cNvPr id="13" name="">
            <a:extLst xmlns:a="http://schemas.openxmlformats.org/drawingml/2006/main">
              <a:ext uri="{FF2B5EF4-FFF2-40B4-BE49-F238E27FC236}">
                <a16:creationId xmlns:a16="http://schemas.microsoft.com/office/drawing/2014/main" id="{F4DCD3E4-66FC-4FC8-936F-92FFD1BF8E6C}"/>
              </a:ext>
            </a:extLst>
          </p:cNvPr>
          <p:cNvSpPr>
            <a:spLocks xmlns:a="http://schemas.openxmlformats.org/drawingml/2006/main" noGrp="1"/>
          </p:cNvSpPr>
          <p:nvPr/>
        </p:nvSpPr>
        <p:spPr>
          <a:xfrm xmlns:a="http://schemas.openxmlformats.org/drawingml/2006/main">
            <a:off x="4495800" y="2990850"/>
            <a:ext cx="6477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14" name="">
            <a:extLst xmlns:a="http://schemas.openxmlformats.org/drawingml/2006/main">
              <a:ext uri="{FF2B5EF4-FFF2-40B4-BE49-F238E27FC236}">
                <a16:creationId xmlns:a16="http://schemas.microsoft.com/office/drawing/2014/main" id="{7973650B-B41B-41E7-BFB2-3DA75F43C3D5}"/>
              </a:ext>
            </a:extLst>
          </p:cNvPr>
          <p:cNvSpPr>
            <a:spLocks xmlns:a="http://schemas.openxmlformats.org/drawingml/2006/main" noGrp="1"/>
          </p:cNvSpPr>
          <p:nvPr/>
        </p:nvSpPr>
        <p:spPr>
          <a:xfrm xmlns:a="http://schemas.openxmlformats.org/drawingml/2006/main">
            <a:off x="5448300" y="2533650"/>
            <a:ext cx="1104900" cy="1104900"/>
          </a:xfrm>
          <a:prstGeom xmlns:a="http://schemas.openxmlformats.org/drawingml/2006/main" prst="ellipse">
            <a:avLst/>
          </a:prstGeom>
          <a:solidFill xmlns:a="http://schemas.openxmlformats.org/drawingml/2006/main">
            <a:srgbClr val="42C9D7"/>
          </a:solidFill>
          <a:ln xmlns:a="http://schemas.openxmlformats.org/drawingml/2006/main" w="0">
            <a:solidFill>
              <a:srgbClr val="42C9D7"/>
            </a:solidFill>
            <a:prstDash val="solid"/>
          </a:ln>
        </p:spPr>
      </p:sp>
      <p:sp>
        <p:nvSpPr>
          <p:cNvPr id="15" name="">
            <a:extLst xmlns:a="http://schemas.openxmlformats.org/drawingml/2006/main">
              <a:ext uri="{FF2B5EF4-FFF2-40B4-BE49-F238E27FC236}">
                <a16:creationId xmlns:a16="http://schemas.microsoft.com/office/drawing/2014/main" id="{26C17507-0BD1-40AB-8AD2-9484A8B5ADFF}"/>
              </a:ext>
            </a:extLst>
          </p:cNvPr>
          <p:cNvSpPr>
            <a:spLocks xmlns:a="http://schemas.openxmlformats.org/drawingml/2006/main" noGrp="1"/>
          </p:cNvSpPr>
          <p:nvPr/>
        </p:nvSpPr>
        <p:spPr>
          <a:xfrm xmlns:a="http://schemas.openxmlformats.org/drawingml/2006/main">
            <a:off x="5505450" y="2571750"/>
            <a:ext cx="9906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2250" b="1">
                <a:solidFill>
                  <a:srgbClr val="122227"/>
                </a:solidFill>
                <a:latin typeface="Arial"/>
                <a:ea typeface="Arial"/>
                <a:cs typeface="Arial"/>
              </a:defRPr>
            </a:pPr>
            <a:r>
              <a:rPr sz="2250" b="1">
                <a:solidFill>
                  <a:srgbClr val="122227"/>
                </a:solidFill>
                <a:latin typeface="Arial"/>
                <a:ea typeface="Arial"/>
                <a:cs typeface="Arial"/>
              </a:rPr>
              <a:t>3</a:t>
            </a:r>
          </a:p>
        </p:txBody>
      </p:sp>
      <p:sp>
        <p:nvSpPr>
          <p:cNvPr id="16" name="">
            <a:extLst xmlns:a="http://schemas.openxmlformats.org/drawingml/2006/main">
              <a:ext uri="{FF2B5EF4-FFF2-40B4-BE49-F238E27FC236}">
                <a16:creationId xmlns:a16="http://schemas.microsoft.com/office/drawing/2014/main" id="{129FADAC-733C-40DF-83FF-A928065F9F7D}"/>
              </a:ext>
            </a:extLst>
          </p:cNvPr>
          <p:cNvSpPr>
            <a:spLocks xmlns:a="http://schemas.openxmlformats.org/drawingml/2006/main" noGrp="1"/>
          </p:cNvSpPr>
          <p:nvPr/>
        </p:nvSpPr>
        <p:spPr>
          <a:xfrm xmlns:a="http://schemas.openxmlformats.org/drawingml/2006/main">
            <a:off x="5200650" y="3810000"/>
            <a:ext cx="1600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ACKNOWLEDGMENT</a:t>
            </a:r>
          </a:p>
        </p:txBody>
      </p:sp>
      <p:sp>
        <p:nvSpPr>
          <p:cNvPr id="17" name="">
            <a:extLst xmlns:a="http://schemas.openxmlformats.org/drawingml/2006/main">
              <a:ext uri="{FF2B5EF4-FFF2-40B4-BE49-F238E27FC236}">
                <a16:creationId xmlns:a16="http://schemas.microsoft.com/office/drawing/2014/main" id="{E5702D88-5C7F-4F44-805E-A2ADF86B3D10}"/>
              </a:ext>
            </a:extLst>
          </p:cNvPr>
          <p:cNvSpPr>
            <a:spLocks xmlns:a="http://schemas.openxmlformats.org/drawingml/2006/main" noGrp="1"/>
          </p:cNvSpPr>
          <p:nvPr/>
        </p:nvSpPr>
        <p:spPr>
          <a:xfrm xmlns:a="http://schemas.openxmlformats.org/drawingml/2006/main">
            <a:off x="5200650" y="4171950"/>
            <a:ext cx="1600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Instruction</a:t>
            </a:r>
          </a:p>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received</a:t>
            </a:r>
          </a:p>
        </p:txBody>
      </p:sp>
      <p:sp>
        <p:nvSpPr>
          <p:cNvPr id="18" name="">
            <a:extLst xmlns:a="http://schemas.openxmlformats.org/drawingml/2006/main">
              <a:ext uri="{FF2B5EF4-FFF2-40B4-BE49-F238E27FC236}">
                <a16:creationId xmlns:a16="http://schemas.microsoft.com/office/drawing/2014/main" id="{F0F674C7-7968-4CB8-895B-AFD9AF13D622}"/>
              </a:ext>
            </a:extLst>
          </p:cNvPr>
          <p:cNvSpPr>
            <a:spLocks xmlns:a="http://schemas.openxmlformats.org/drawingml/2006/main" noGrp="1"/>
          </p:cNvSpPr>
          <p:nvPr/>
        </p:nvSpPr>
        <p:spPr>
          <a:xfrm xmlns:a="http://schemas.openxmlformats.org/drawingml/2006/main">
            <a:off x="6819900" y="2990850"/>
            <a:ext cx="6477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19" name="">
            <a:extLst xmlns:a="http://schemas.openxmlformats.org/drawingml/2006/main">
              <a:ext uri="{FF2B5EF4-FFF2-40B4-BE49-F238E27FC236}">
                <a16:creationId xmlns:a16="http://schemas.microsoft.com/office/drawing/2014/main" id="{00EA89C8-6DA0-49F1-9F62-A90E8B16C4EE}"/>
              </a:ext>
            </a:extLst>
          </p:cNvPr>
          <p:cNvSpPr>
            <a:spLocks xmlns:a="http://schemas.openxmlformats.org/drawingml/2006/main" noGrp="1"/>
          </p:cNvSpPr>
          <p:nvPr/>
        </p:nvSpPr>
        <p:spPr>
          <a:xfrm xmlns:a="http://schemas.openxmlformats.org/drawingml/2006/main">
            <a:off x="7772400" y="2533650"/>
            <a:ext cx="1104900" cy="1104900"/>
          </a:xfrm>
          <a:prstGeom xmlns:a="http://schemas.openxmlformats.org/drawingml/2006/main" prst="ellipse">
            <a:avLst/>
          </a:prstGeom>
          <a:solidFill xmlns:a="http://schemas.openxmlformats.org/drawingml/2006/main">
            <a:srgbClr val="79A9E8"/>
          </a:solidFill>
          <a:ln xmlns:a="http://schemas.openxmlformats.org/drawingml/2006/main" w="0">
            <a:solidFill>
              <a:srgbClr val="79A9E8"/>
            </a:solidFill>
            <a:prstDash val="solid"/>
          </a:ln>
        </p:spPr>
      </p:sp>
      <p:sp>
        <p:nvSpPr>
          <p:cNvPr id="20" name="">
            <a:extLst xmlns:a="http://schemas.openxmlformats.org/drawingml/2006/main">
              <a:ext uri="{FF2B5EF4-FFF2-40B4-BE49-F238E27FC236}">
                <a16:creationId xmlns:a16="http://schemas.microsoft.com/office/drawing/2014/main" id="{56C2CDCA-1EBB-44B4-8918-2D0C035E1959}"/>
              </a:ext>
            </a:extLst>
          </p:cNvPr>
          <p:cNvSpPr>
            <a:spLocks xmlns:a="http://schemas.openxmlformats.org/drawingml/2006/main" noGrp="1"/>
          </p:cNvSpPr>
          <p:nvPr/>
        </p:nvSpPr>
        <p:spPr>
          <a:xfrm xmlns:a="http://schemas.openxmlformats.org/drawingml/2006/main">
            <a:off x="7829550" y="2571750"/>
            <a:ext cx="9906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2250" b="1">
                <a:solidFill>
                  <a:srgbClr val="122227"/>
                </a:solidFill>
                <a:latin typeface="Arial"/>
                <a:ea typeface="Arial"/>
                <a:cs typeface="Arial"/>
              </a:defRPr>
            </a:pPr>
            <a:r>
              <a:rPr sz="2250" b="1">
                <a:solidFill>
                  <a:srgbClr val="122227"/>
                </a:solidFill>
                <a:latin typeface="Arial"/>
                <a:ea typeface="Arial"/>
                <a:cs typeface="Arial"/>
              </a:rPr>
              <a:t>4</a:t>
            </a:r>
          </a:p>
        </p:txBody>
      </p:sp>
      <p:sp>
        <p:nvSpPr>
          <p:cNvPr id="21" name="">
            <a:extLst xmlns:a="http://schemas.openxmlformats.org/drawingml/2006/main">
              <a:ext uri="{FF2B5EF4-FFF2-40B4-BE49-F238E27FC236}">
                <a16:creationId xmlns:a16="http://schemas.microsoft.com/office/drawing/2014/main" id="{D6EB2C60-E864-42D8-85E8-1C45DA4BC527}"/>
              </a:ext>
            </a:extLst>
          </p:cNvPr>
          <p:cNvSpPr>
            <a:spLocks xmlns:a="http://schemas.openxmlformats.org/drawingml/2006/main" noGrp="1"/>
          </p:cNvSpPr>
          <p:nvPr/>
        </p:nvSpPr>
        <p:spPr>
          <a:xfrm xmlns:a="http://schemas.openxmlformats.org/drawingml/2006/main">
            <a:off x="7524750" y="3810000"/>
            <a:ext cx="1600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EXECUTION</a:t>
            </a:r>
          </a:p>
        </p:txBody>
      </p:sp>
      <p:sp>
        <p:nvSpPr>
          <p:cNvPr id="22" name="">
            <a:extLst xmlns:a="http://schemas.openxmlformats.org/drawingml/2006/main">
              <a:ext uri="{FF2B5EF4-FFF2-40B4-BE49-F238E27FC236}">
                <a16:creationId xmlns:a16="http://schemas.microsoft.com/office/drawing/2014/main" id="{8782186A-F07E-49A7-8EF3-B5F8771DAC9C}"/>
              </a:ext>
            </a:extLst>
          </p:cNvPr>
          <p:cNvSpPr>
            <a:spLocks xmlns:a="http://schemas.openxmlformats.org/drawingml/2006/main" noGrp="1"/>
          </p:cNvSpPr>
          <p:nvPr/>
        </p:nvSpPr>
        <p:spPr>
          <a:xfrm xmlns:a="http://schemas.openxmlformats.org/drawingml/2006/main">
            <a:off x="7524750" y="4171950"/>
            <a:ext cx="1600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Authoritative</a:t>
            </a:r>
          </a:p>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report</a:t>
            </a:r>
          </a:p>
        </p:txBody>
      </p:sp>
      <p:sp>
        <p:nvSpPr>
          <p:cNvPr id="23" name="">
            <a:extLst xmlns:a="http://schemas.openxmlformats.org/drawingml/2006/main">
              <a:ext uri="{FF2B5EF4-FFF2-40B4-BE49-F238E27FC236}">
                <a16:creationId xmlns:a16="http://schemas.microsoft.com/office/drawing/2014/main" id="{1AB1A48C-B933-4322-8759-2F88EAE6464A}"/>
              </a:ext>
            </a:extLst>
          </p:cNvPr>
          <p:cNvSpPr>
            <a:spLocks xmlns:a="http://schemas.openxmlformats.org/drawingml/2006/main" noGrp="1"/>
          </p:cNvSpPr>
          <p:nvPr/>
        </p:nvSpPr>
        <p:spPr>
          <a:xfrm xmlns:a="http://schemas.openxmlformats.org/drawingml/2006/main">
            <a:off x="9144000" y="2990850"/>
            <a:ext cx="647700" cy="171450"/>
          </a:xfrm>
          <a:prstGeom xmlns:a="http://schemas.openxmlformats.org/drawingml/2006/main" prst="rightArrow">
            <a:avLst/>
          </a:prstGeom>
          <a:solidFill xmlns:a="http://schemas.openxmlformats.org/drawingml/2006/main">
            <a:srgbClr val="AAB8BC"/>
          </a:solidFill>
          <a:ln xmlns:a="http://schemas.openxmlformats.org/drawingml/2006/main" w="0">
            <a:solidFill>
              <a:srgbClr val="AAB8BC"/>
            </a:solidFill>
            <a:prstDash val="solid"/>
          </a:ln>
        </p:spPr>
      </p:sp>
      <p:sp>
        <p:nvSpPr>
          <p:cNvPr id="24" name="">
            <a:extLst xmlns:a="http://schemas.openxmlformats.org/drawingml/2006/main">
              <a:ext uri="{FF2B5EF4-FFF2-40B4-BE49-F238E27FC236}">
                <a16:creationId xmlns:a16="http://schemas.microsoft.com/office/drawing/2014/main" id="{FCC0E194-8FFB-4FBF-B068-7F00D7304845}"/>
              </a:ext>
            </a:extLst>
          </p:cNvPr>
          <p:cNvSpPr>
            <a:spLocks xmlns:a="http://schemas.openxmlformats.org/drawingml/2006/main" noGrp="1"/>
          </p:cNvSpPr>
          <p:nvPr/>
        </p:nvSpPr>
        <p:spPr>
          <a:xfrm xmlns:a="http://schemas.openxmlformats.org/drawingml/2006/main">
            <a:off x="10096500" y="2533650"/>
            <a:ext cx="1104900" cy="110490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25" name="">
            <a:extLst xmlns:a="http://schemas.openxmlformats.org/drawingml/2006/main">
              <a:ext uri="{FF2B5EF4-FFF2-40B4-BE49-F238E27FC236}">
                <a16:creationId xmlns:a16="http://schemas.microsoft.com/office/drawing/2014/main" id="{7E295C6A-486D-4A93-824C-3BA4B93129A5}"/>
              </a:ext>
            </a:extLst>
          </p:cNvPr>
          <p:cNvSpPr>
            <a:spLocks xmlns:a="http://schemas.openxmlformats.org/drawingml/2006/main" noGrp="1"/>
          </p:cNvSpPr>
          <p:nvPr/>
        </p:nvSpPr>
        <p:spPr>
          <a:xfrm xmlns:a="http://schemas.openxmlformats.org/drawingml/2006/main">
            <a:off x="10153650" y="2571750"/>
            <a:ext cx="9906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2250" b="1">
                <a:solidFill>
                  <a:srgbClr val="122227"/>
                </a:solidFill>
                <a:latin typeface="Arial"/>
                <a:ea typeface="Arial"/>
                <a:cs typeface="Arial"/>
              </a:defRPr>
            </a:pPr>
            <a:r>
              <a:rPr sz="2250" b="1">
                <a:solidFill>
                  <a:srgbClr val="122227"/>
                </a:solidFill>
                <a:latin typeface="Arial"/>
                <a:ea typeface="Arial"/>
                <a:cs typeface="Arial"/>
              </a:rPr>
              <a:t>5</a:t>
            </a:r>
          </a:p>
        </p:txBody>
      </p:sp>
      <p:sp>
        <p:nvSpPr>
          <p:cNvPr id="26" name="">
            <a:extLst xmlns:a="http://schemas.openxmlformats.org/drawingml/2006/main">
              <a:ext uri="{FF2B5EF4-FFF2-40B4-BE49-F238E27FC236}">
                <a16:creationId xmlns:a16="http://schemas.microsoft.com/office/drawing/2014/main" id="{03CBE99D-B286-440C-B3DD-B7F42FAE929B}"/>
              </a:ext>
            </a:extLst>
          </p:cNvPr>
          <p:cNvSpPr>
            <a:spLocks xmlns:a="http://schemas.openxmlformats.org/drawingml/2006/main" noGrp="1"/>
          </p:cNvSpPr>
          <p:nvPr/>
        </p:nvSpPr>
        <p:spPr>
          <a:xfrm xmlns:a="http://schemas.openxmlformats.org/drawingml/2006/main">
            <a:off x="9848850" y="3810000"/>
            <a:ext cx="1600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OUTCOME</a:t>
            </a:r>
          </a:p>
        </p:txBody>
      </p:sp>
      <p:sp>
        <p:nvSpPr>
          <p:cNvPr id="27" name="">
            <a:extLst xmlns:a="http://schemas.openxmlformats.org/drawingml/2006/main">
              <a:ext uri="{FF2B5EF4-FFF2-40B4-BE49-F238E27FC236}">
                <a16:creationId xmlns:a16="http://schemas.microsoft.com/office/drawing/2014/main" id="{4DC35F60-9B3E-4F10-9330-C88777DE0B36}"/>
              </a:ext>
            </a:extLst>
          </p:cNvPr>
          <p:cNvSpPr>
            <a:spLocks xmlns:a="http://schemas.openxmlformats.org/drawingml/2006/main" noGrp="1"/>
          </p:cNvSpPr>
          <p:nvPr/>
        </p:nvSpPr>
        <p:spPr>
          <a:xfrm xmlns:a="http://schemas.openxmlformats.org/drawingml/2006/main">
            <a:off x="9848850" y="4171950"/>
            <a:ext cx="1600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Authoritative</a:t>
            </a:r>
          </a:p>
          <a:p xmlns:a="http://schemas.openxmlformats.org/drawingml/2006/main">
            <a:pPr algn="ctr">
              <a:lnSpc>
                <a:spcPct val="100000"/>
              </a:lnSpc>
              <a:buNone/>
              <a:defRPr sz="1050" b="0">
                <a:solidFill>
                  <a:srgbClr val="5C6D72"/>
                </a:solidFill>
                <a:latin typeface="Arial"/>
                <a:ea typeface="Arial"/>
                <a:cs typeface="Arial"/>
              </a:defRPr>
            </a:pPr>
            <a:r>
              <a:rPr sz="1050" b="0">
                <a:solidFill>
                  <a:srgbClr val="5C6D72"/>
                </a:solidFill>
                <a:latin typeface="Arial"/>
                <a:ea typeface="Arial"/>
                <a:cs typeface="Arial"/>
              </a:rPr>
              <a:t>observation</a:t>
            </a:r>
          </a:p>
        </p:txBody>
      </p:sp>
      <p:sp>
        <p:nvSpPr>
          <p:cNvPr id="28" name="">
            <a:extLst xmlns:a="http://schemas.openxmlformats.org/drawingml/2006/main">
              <a:ext uri="{FF2B5EF4-FFF2-40B4-BE49-F238E27FC236}">
                <a16:creationId xmlns:a16="http://schemas.microsoft.com/office/drawing/2014/main" id="{1FEE0DAC-F04A-4FF1-A148-417C6B1F03FD}"/>
              </a:ext>
            </a:extLst>
          </p:cNvPr>
          <p:cNvSpPr>
            <a:spLocks xmlns:a="http://schemas.openxmlformats.org/drawingml/2006/main" noGrp="1"/>
          </p:cNvSpPr>
          <p:nvPr/>
        </p:nvSpPr>
        <p:spPr>
          <a:xfrm xmlns:a="http://schemas.openxmlformats.org/drawingml/2006/main">
            <a:off x="1714500" y="4991100"/>
            <a:ext cx="8763000" cy="742950"/>
          </a:xfrm>
          <a:prstGeom xmlns:a="http://schemas.openxmlformats.org/drawingml/2006/main" prst="roundRect">
            <a:avLst>
              <a:gd name="adj" fmla="val 23077"/>
            </a:avLst>
          </a:prstGeom>
          <a:solidFill xmlns:a="http://schemas.openxmlformats.org/drawingml/2006/main">
            <a:srgbClr val="FFF0D2"/>
          </a:solidFill>
          <a:ln xmlns:a="http://schemas.openxmlformats.org/drawingml/2006/main" w="9525">
            <a:solidFill>
              <a:srgbClr val="F4C568"/>
            </a:solidFill>
            <a:prstDash val="solid"/>
          </a:ln>
        </p:spPr>
      </p:sp>
      <p:sp>
        <p:nvSpPr>
          <p:cNvPr id="29" name="">
            <a:extLst xmlns:a="http://schemas.openxmlformats.org/drawingml/2006/main">
              <a:ext uri="{FF2B5EF4-FFF2-40B4-BE49-F238E27FC236}">
                <a16:creationId xmlns:a16="http://schemas.microsoft.com/office/drawing/2014/main" id="{EE1742B9-47FA-4C35-9F81-8AC61BBE43BF}"/>
              </a:ext>
            </a:extLst>
          </p:cNvPr>
          <p:cNvSpPr>
            <a:spLocks xmlns:a="http://schemas.openxmlformats.org/drawingml/2006/main" noGrp="1"/>
          </p:cNvSpPr>
          <p:nvPr/>
        </p:nvSpPr>
        <p:spPr>
          <a:xfrm xmlns:a="http://schemas.openxmlformats.org/drawingml/2006/main">
            <a:off x="2019300" y="5181600"/>
            <a:ext cx="41529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387"/>
          </a:bodyPr>
          <a:lstStyle xmlns:a="http://schemas.openxmlformats.org/drawingml/2006/main"/>
          <a:p xmlns:a="http://schemas.openxmlformats.org/drawingml/2006/main">
            <a:pPr algn="l">
              <a:lnSpc>
                <a:spcPct val="100000"/>
              </a:lnSpc>
              <a:buNone/>
              <a:defRPr sz="1425" b="1">
                <a:solidFill>
                  <a:srgbClr val="765619"/>
                </a:solidFill>
                <a:latin typeface="Arial"/>
                <a:ea typeface="Arial"/>
                <a:cs typeface="Arial"/>
              </a:defRPr>
            </a:pPr>
            <a:r>
              <a:rPr sz="1425" b="1">
                <a:solidFill>
                  <a:srgbClr val="765619"/>
                </a:solidFill>
                <a:latin typeface="Arial"/>
                <a:ea typeface="Arial"/>
                <a:cs typeface="Arial"/>
              </a:rPr>
              <a:t>ACKNOWLEDGMENT = INSTRUCTION RECEIVED</a:t>
            </a:r>
          </a:p>
        </p:txBody>
      </p:sp>
      <p:sp>
        <p:nvSpPr>
          <p:cNvPr id="30" name="">
            <a:extLst xmlns:a="http://schemas.openxmlformats.org/drawingml/2006/main">
              <a:ext uri="{FF2B5EF4-FFF2-40B4-BE49-F238E27FC236}">
                <a16:creationId xmlns:a16="http://schemas.microsoft.com/office/drawing/2014/main" id="{02466E38-58E6-46AF-8398-1A6EB8A2BD45}"/>
              </a:ext>
            </a:extLst>
          </p:cNvPr>
          <p:cNvSpPr>
            <a:spLocks xmlns:a="http://schemas.openxmlformats.org/drawingml/2006/main" noGrp="1"/>
          </p:cNvSpPr>
          <p:nvPr/>
        </p:nvSpPr>
        <p:spPr>
          <a:xfrm xmlns:a="http://schemas.openxmlformats.org/drawingml/2006/main">
            <a:off x="6419850" y="5181600"/>
            <a:ext cx="37528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6656"/>
          </a:bodyPr>
          <a:lstStyle xmlns:a="http://schemas.openxmlformats.org/drawingml/2006/main"/>
          <a:p xmlns:a="http://schemas.openxmlformats.org/drawingml/2006/main">
            <a:pPr algn="r">
              <a:lnSpc>
                <a:spcPct val="100000"/>
              </a:lnSpc>
              <a:buNone/>
              <a:defRPr sz="1275" b="1">
                <a:solidFill>
                  <a:srgbClr val="88382F"/>
                </a:solidFill>
                <a:latin typeface="Arial"/>
                <a:ea typeface="Arial"/>
                <a:cs typeface="Arial"/>
              </a:defRPr>
            </a:pPr>
            <a:r>
              <a:rPr sz="1275" b="1">
                <a:solidFill>
                  <a:srgbClr val="88382F"/>
                </a:solidFill>
                <a:latin typeface="Arial"/>
                <a:ea typeface="Arial"/>
                <a:cs typeface="Arial"/>
              </a:rPr>
              <a:t>No plant execution. No completed work. No outcome observed.</a:t>
            </a:r>
          </a:p>
        </p:txBody>
      </p:sp>
      <p:sp>
        <p:nvSpPr>
          <p:cNvPr id="31" name="">
            <a:extLst xmlns:a="http://schemas.openxmlformats.org/drawingml/2006/main">
              <a:ext uri="{FF2B5EF4-FFF2-40B4-BE49-F238E27FC236}">
                <a16:creationId xmlns:a16="http://schemas.microsoft.com/office/drawing/2014/main" id="{5055172E-134B-4072-8973-FB39F55B1A6D}"/>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32" name="">
            <a:extLst xmlns:a="http://schemas.openxmlformats.org/drawingml/2006/main">
              <a:ext uri="{FF2B5EF4-FFF2-40B4-BE49-F238E27FC236}">
                <a16:creationId xmlns:a16="http://schemas.microsoft.com/office/drawing/2014/main" id="{A10905CA-1BF6-4E30-9B21-413DB64D10AD}"/>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33" name="">
            <a:extLst xmlns:a="http://schemas.openxmlformats.org/drawingml/2006/main">
              <a:ext uri="{FF2B5EF4-FFF2-40B4-BE49-F238E27FC236}">
                <a16:creationId xmlns:a16="http://schemas.microsoft.com/office/drawing/2014/main" id="{BAB99ABD-6B12-42AF-939E-93AAAE649AF5}"/>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07</a:t>
            </a:r>
          </a:p>
        </p:txBody>
      </p:sp>
    </p:spTree>
    <p:extLst>
      <p:ext uri="{BB962C8B-B14F-4D97-AF65-F5344CB8AC3E}">
        <p14:creationId xmlns:p14="http://schemas.microsoft.com/office/powerpoint/2010/main" val="596084029"/>
      </p:ext>
    </p:extLst>
  </p:cSld>
</p:sld>
</file>

<file path=ppt/slides/slide8.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61FE849D-5271-4BE5-9DC3-3F35C258BF88}"/>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REACTIVE BOUNDARY</a:t>
            </a:r>
          </a:p>
        </p:txBody>
      </p:sp>
      <p:sp>
        <p:nvSpPr>
          <p:cNvPr id="2" name="">
            <a:extLst xmlns:a="http://schemas.openxmlformats.org/drawingml/2006/main">
              <a:ext uri="{FF2B5EF4-FFF2-40B4-BE49-F238E27FC236}">
                <a16:creationId xmlns:a16="http://schemas.microsoft.com/office/drawing/2014/main" id="{75B6FE16-4DD4-43A8-B57D-84793EE9A24A}"/>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At 10:13, one authoritative fact changes</a:t>
            </a:r>
          </a:p>
        </p:txBody>
      </p:sp>
      <p:sp>
        <p:nvSpPr>
          <p:cNvPr id="3" name="">
            <a:extLst xmlns:a="http://schemas.openxmlformats.org/drawingml/2006/main">
              <a:ext uri="{FF2B5EF4-FFF2-40B4-BE49-F238E27FC236}">
                <a16:creationId xmlns:a16="http://schemas.microsoft.com/office/drawing/2014/main" id="{BC3389DE-5D4A-4415-825A-3C8656667D58}"/>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The QMS determines the hold. The model receives the permitted revision—not the private maintenance history.</a:t>
            </a:r>
          </a:p>
        </p:txBody>
      </p:sp>
      <p:sp>
        <p:nvSpPr>
          <p:cNvPr id="4" name="">
            <a:extLst xmlns:a="http://schemas.openxmlformats.org/drawingml/2006/main">
              <a:ext uri="{FF2B5EF4-FFF2-40B4-BE49-F238E27FC236}">
                <a16:creationId xmlns:a16="http://schemas.microsoft.com/office/drawing/2014/main" id="{3235AA51-8343-4D27-9AE7-4D423698493B}"/>
              </a:ext>
            </a:extLst>
          </p:cNvPr>
          <p:cNvSpPr>
            <a:spLocks xmlns:a="http://schemas.openxmlformats.org/drawingml/2006/main" noGrp="1"/>
          </p:cNvSpPr>
          <p:nvPr/>
        </p:nvSpPr>
        <p:spPr>
          <a:xfrm xmlns:a="http://schemas.openxmlformats.org/drawingml/2006/main">
            <a:off x="609600" y="2266950"/>
            <a:ext cx="4095750" cy="3390900"/>
          </a:xfrm>
          <a:prstGeom xmlns:a="http://schemas.openxmlformats.org/drawingml/2006/main" prst="roundRect">
            <a:avLst>
              <a:gd name="adj" fmla="val 5056"/>
            </a:avLst>
          </a:prstGeom>
          <a:solidFill xmlns:a="http://schemas.openxmlformats.org/drawingml/2006/main">
            <a:srgbClr val="FFFFFF"/>
          </a:solidFill>
          <a:ln xmlns:a="http://schemas.openxmlformats.org/drawingml/2006/main" w="19050">
            <a:solidFill>
              <a:srgbClr val="E07167"/>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5" name="">
            <a:extLst xmlns:a="http://schemas.openxmlformats.org/drawingml/2006/main">
              <a:ext uri="{FF2B5EF4-FFF2-40B4-BE49-F238E27FC236}">
                <a16:creationId xmlns:a16="http://schemas.microsoft.com/office/drawing/2014/main" id="{161F86D1-174A-448D-AF22-CA79717B11F3}"/>
              </a:ext>
            </a:extLst>
          </p:cNvPr>
          <p:cNvSpPr>
            <a:spLocks xmlns:a="http://schemas.openxmlformats.org/drawingml/2006/main" noGrp="1"/>
          </p:cNvSpPr>
          <p:nvPr/>
        </p:nvSpPr>
        <p:spPr>
          <a:xfrm xmlns:a="http://schemas.openxmlformats.org/drawingml/2006/main">
            <a:off x="876300" y="2514600"/>
            <a:ext cx="2381250" cy="285750"/>
          </a:xfrm>
          <a:prstGeom xmlns:a="http://schemas.openxmlformats.org/drawingml/2006/main" prst="roundRect">
            <a:avLst>
              <a:gd name="adj" fmla="val 50000"/>
            </a:avLst>
          </a:prstGeom>
          <a:solidFill xmlns:a="http://schemas.openxmlformats.org/drawingml/2006/main">
            <a:srgbClr val="FBE7E3"/>
          </a:solidFill>
          <a:ln xmlns:a="http://schemas.openxmlformats.org/drawingml/2006/main" w="0">
            <a:solidFill>
              <a:srgbClr val="FBE7E3"/>
            </a:solidFill>
            <a:prstDash val="solid"/>
          </a:ln>
        </p:spPr>
      </p:sp>
      <p:sp>
        <p:nvSpPr>
          <p:cNvPr id="6" name="">
            <a:extLst xmlns:a="http://schemas.openxmlformats.org/drawingml/2006/main">
              <a:ext uri="{FF2B5EF4-FFF2-40B4-BE49-F238E27FC236}">
                <a16:creationId xmlns:a16="http://schemas.microsoft.com/office/drawing/2014/main" id="{397A8ACC-B145-4F66-A63E-2C587BA219C7}"/>
              </a:ext>
            </a:extLst>
          </p:cNvPr>
          <p:cNvSpPr>
            <a:spLocks xmlns:a="http://schemas.openxmlformats.org/drawingml/2006/main" noGrp="1"/>
          </p:cNvSpPr>
          <p:nvPr/>
        </p:nvSpPr>
        <p:spPr>
          <a:xfrm xmlns:a="http://schemas.openxmlformats.org/drawingml/2006/main">
            <a:off x="971550" y="2533650"/>
            <a:ext cx="2190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88382F"/>
                </a:solidFill>
                <a:latin typeface="Arial"/>
                <a:ea typeface="Arial"/>
                <a:cs typeface="Arial"/>
              </a:defRPr>
            </a:pPr>
            <a:r>
              <a:rPr sz="900" b="1">
                <a:solidFill>
                  <a:srgbClr val="88382F"/>
                </a:solidFill>
                <a:latin typeface="Arial"/>
                <a:ea typeface="Arial"/>
                <a:cs typeface="Arial"/>
              </a:rPr>
              <a:t>CIRRUS QMS · AUTHORITATIVE</a:t>
            </a:r>
          </a:p>
        </p:txBody>
      </p:sp>
      <p:sp>
        <p:nvSpPr>
          <p:cNvPr id="7" name="">
            <a:extLst xmlns:a="http://schemas.openxmlformats.org/drawingml/2006/main">
              <a:ext uri="{FF2B5EF4-FFF2-40B4-BE49-F238E27FC236}">
                <a16:creationId xmlns:a16="http://schemas.microsoft.com/office/drawing/2014/main" id="{C9BF455B-6407-4C39-BAD9-F11021456688}"/>
              </a:ext>
            </a:extLst>
          </p:cNvPr>
          <p:cNvSpPr>
            <a:spLocks xmlns:a="http://schemas.openxmlformats.org/drawingml/2006/main" noGrp="1"/>
          </p:cNvSpPr>
          <p:nvPr/>
        </p:nvSpPr>
        <p:spPr>
          <a:xfrm xmlns:a="http://schemas.openxmlformats.org/drawingml/2006/main">
            <a:off x="876300" y="3028950"/>
            <a:ext cx="1714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22227"/>
                </a:solidFill>
                <a:latin typeface="Arial"/>
                <a:ea typeface="Arial"/>
                <a:cs typeface="Arial"/>
              </a:defRPr>
            </a:pPr>
            <a:r>
              <a:rPr sz="2850" b="1">
                <a:solidFill>
                  <a:srgbClr val="122227"/>
                </a:solidFill>
                <a:latin typeface="Arial"/>
                <a:ea typeface="Arial"/>
                <a:cs typeface="Arial"/>
              </a:rPr>
              <a:t>LT-882</a:t>
            </a:r>
          </a:p>
        </p:txBody>
      </p:sp>
      <p:sp>
        <p:nvSpPr>
          <p:cNvPr id="8" name="">
            <a:extLst xmlns:a="http://schemas.openxmlformats.org/drawingml/2006/main">
              <a:ext uri="{FF2B5EF4-FFF2-40B4-BE49-F238E27FC236}">
                <a16:creationId xmlns:a16="http://schemas.microsoft.com/office/drawing/2014/main" id="{D36507D0-9E99-4C8F-BC77-EABA7CC11CF0}"/>
              </a:ext>
            </a:extLst>
          </p:cNvPr>
          <p:cNvSpPr>
            <a:spLocks xmlns:a="http://schemas.openxmlformats.org/drawingml/2006/main" noGrp="1"/>
          </p:cNvSpPr>
          <p:nvPr/>
        </p:nvSpPr>
        <p:spPr>
          <a:xfrm xmlns:a="http://schemas.openxmlformats.org/drawingml/2006/main">
            <a:off x="876300" y="3562350"/>
            <a:ext cx="3143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75" b="1">
                <a:solidFill>
                  <a:srgbClr val="88382F"/>
                </a:solidFill>
                <a:latin typeface="Arial"/>
                <a:ea typeface="Arial"/>
                <a:cs typeface="Arial"/>
              </a:defRPr>
            </a:pPr>
            <a:r>
              <a:rPr sz="1575" b="1">
                <a:solidFill>
                  <a:srgbClr val="88382F"/>
                </a:solidFill>
                <a:latin typeface="Arial"/>
                <a:ea typeface="Arial"/>
                <a:cs typeface="Arial"/>
              </a:rPr>
              <a:t>REFERENCE CHECK</a:t>
            </a:r>
          </a:p>
          <a:p xmlns:a="http://schemas.openxmlformats.org/drawingml/2006/main">
            <a:pPr algn="l">
              <a:lnSpc>
                <a:spcPct val="100000"/>
              </a:lnSpc>
              <a:buNone/>
              <a:defRPr sz="1575" b="1">
                <a:solidFill>
                  <a:srgbClr val="88382F"/>
                </a:solidFill>
                <a:latin typeface="Arial"/>
                <a:ea typeface="Arial"/>
                <a:cs typeface="Arial"/>
              </a:defRPr>
            </a:pPr>
            <a:r>
              <a:rPr sz="1575" b="1">
                <a:solidFill>
                  <a:srgbClr val="88382F"/>
                </a:solidFill>
                <a:latin typeface="Arial"/>
                <a:ea typeface="Arial"/>
                <a:cs typeface="Arial"/>
              </a:rPr>
              <a:t>OUT OF TOLERANCE</a:t>
            </a:r>
          </a:p>
        </p:txBody>
      </p:sp>
      <p:sp>
        <p:nvSpPr>
          <p:cNvPr id="9" name="">
            <a:extLst xmlns:a="http://schemas.openxmlformats.org/drawingml/2006/main">
              <a:ext uri="{FF2B5EF4-FFF2-40B4-BE49-F238E27FC236}">
                <a16:creationId xmlns:a16="http://schemas.microsoft.com/office/drawing/2014/main" id="{4E0699E8-749D-4D6F-A6A8-A8A1ED9B4B52}"/>
              </a:ext>
            </a:extLst>
          </p:cNvPr>
          <p:cNvSpPr>
            <a:spLocks xmlns:a="http://schemas.openxmlformats.org/drawingml/2006/main" noGrp="1"/>
          </p:cNvSpPr>
          <p:nvPr/>
        </p:nvSpPr>
        <p:spPr>
          <a:xfrm xmlns:a="http://schemas.openxmlformats.org/drawingml/2006/main">
            <a:off x="876300" y="4267200"/>
            <a:ext cx="32385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0" name="">
            <a:extLst xmlns:a="http://schemas.openxmlformats.org/drawingml/2006/main">
              <a:ext uri="{FF2B5EF4-FFF2-40B4-BE49-F238E27FC236}">
                <a16:creationId xmlns:a16="http://schemas.microsoft.com/office/drawing/2014/main" id="{DA9E03B2-4A4E-4F29-8B9A-9B1C1E4C2EB9}"/>
              </a:ext>
            </a:extLst>
          </p:cNvPr>
          <p:cNvSpPr>
            <a:spLocks xmlns:a="http://schemas.openxmlformats.org/drawingml/2006/main" noGrp="1"/>
          </p:cNvSpPr>
          <p:nvPr/>
        </p:nvSpPr>
        <p:spPr>
          <a:xfrm xmlns:a="http://schemas.openxmlformats.org/drawingml/2006/main">
            <a:off x="876300" y="4495800"/>
            <a:ext cx="3238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1200" b="0">
                <a:solidFill>
                  <a:srgbClr val="122227"/>
                </a:solidFill>
                <a:latin typeface="Arial"/>
                <a:ea typeface="Arial"/>
                <a:cs typeface="Arial"/>
              </a:defRPr>
            </a:pPr>
            <a:r>
              <a:rPr sz="1200">
                <a:solidFill>
                  <a:srgbClr val="122227"/>
                </a:solidFill>
                <a:latin typeface="Arial"/>
                <a:ea typeface="Arial"/>
                <a:cs typeface="Arial"/>
              </a:rPr>
              <a:t>Previous accepted check  </a:t>
            </a:r>
            <a:r>
              <a:rPr sz="1200" b="1">
                <a:solidFill>
                  <a:srgbClr val="122227"/>
                </a:solidFill>
                <a:latin typeface="Arial"/>
                <a:ea typeface="Arial"/>
                <a:cs typeface="Arial"/>
              </a:rPr>
              <a:t>08:00</a:t>
            </a:r>
          </a:p>
          <a:p xmlns:a="http://schemas.openxmlformats.org/drawingml/2006/main">
            <a:pPr algn="l">
              <a:lnSpc>
                <a:spcPct val="116000"/>
              </a:lnSpc>
              <a:buNone/>
              <a:defRPr sz="1200" b="0">
                <a:solidFill>
                  <a:srgbClr val="122227"/>
                </a:solidFill>
                <a:latin typeface="Arial"/>
                <a:ea typeface="Arial"/>
                <a:cs typeface="Arial"/>
              </a:defRPr>
            </a:pPr>
            <a:r>
              <a:rPr sz="1200">
                <a:solidFill>
                  <a:srgbClr val="122227"/>
                </a:solidFill>
                <a:latin typeface="Arial"/>
                <a:ea typeface="Arial"/>
                <a:cs typeface="Arial"/>
              </a:rPr>
              <a:t>Future availability  </a:t>
            </a:r>
            <a:r>
              <a:rPr sz="1200" b="1">
                <a:solidFill>
                  <a:srgbClr val="122227"/>
                </a:solidFill>
                <a:latin typeface="Arial"/>
                <a:ea typeface="Arial"/>
                <a:cs typeface="Arial"/>
              </a:rPr>
              <a:t>FALSE</a:t>
            </a:r>
          </a:p>
          <a:p xmlns:a="http://schemas.openxmlformats.org/drawingml/2006/main">
            <a:pPr algn="l">
              <a:lnSpc>
                <a:spcPct val="116000"/>
              </a:lnSpc>
              <a:buNone/>
              <a:defRPr sz="1200" b="0">
                <a:solidFill>
                  <a:srgbClr val="122227"/>
                </a:solidFill>
                <a:latin typeface="Arial"/>
                <a:ea typeface="Arial"/>
                <a:cs typeface="Arial"/>
              </a:defRPr>
            </a:pPr>
            <a:r>
              <a:rPr sz="1200">
                <a:solidFill>
                  <a:srgbClr val="122227"/>
                </a:solidFill>
                <a:latin typeface="Arial"/>
                <a:ea typeface="Arial"/>
                <a:cs typeface="Arial"/>
              </a:rPr>
              <a:t>Held population  </a:t>
            </a:r>
            <a:r>
              <a:rPr sz="1200" b="1">
                <a:solidFill>
                  <a:srgbClr val="122227"/>
                </a:solidFill>
                <a:latin typeface="Arial"/>
                <a:ea typeface="Arial"/>
                <a:cs typeface="Arial"/>
              </a:rPr>
              <a:t>LOT 48-03</a:t>
            </a:r>
          </a:p>
        </p:txBody>
      </p:sp>
      <p:sp>
        <p:nvSpPr>
          <p:cNvPr id="11" name="">
            <a:extLst xmlns:a="http://schemas.openxmlformats.org/drawingml/2006/main">
              <a:ext uri="{FF2B5EF4-FFF2-40B4-BE49-F238E27FC236}">
                <a16:creationId xmlns:a16="http://schemas.microsoft.com/office/drawing/2014/main" id="{60CFDE77-1D0E-4E4B-A447-B32372A679BF}"/>
              </a:ext>
            </a:extLst>
          </p:cNvPr>
          <p:cNvSpPr>
            <a:spLocks xmlns:a="http://schemas.openxmlformats.org/drawingml/2006/main" noGrp="1"/>
          </p:cNvSpPr>
          <p:nvPr/>
        </p:nvSpPr>
        <p:spPr>
          <a:xfrm xmlns:a="http://schemas.openxmlformats.org/drawingml/2006/main">
            <a:off x="5219700" y="2362200"/>
            <a:ext cx="304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00" b="1">
                <a:solidFill>
                  <a:srgbClr val="122227"/>
                </a:solidFill>
                <a:latin typeface="Arial"/>
                <a:ea typeface="Arial"/>
                <a:cs typeface="Arial"/>
              </a:defRPr>
            </a:pPr>
            <a:r>
              <a:rPr sz="1800" b="1">
                <a:solidFill>
                  <a:srgbClr val="122227"/>
                </a:solidFill>
                <a:latin typeface="Arial"/>
                <a:ea typeface="Arial"/>
                <a:cs typeface="Arial"/>
              </a:rPr>
              <a:t>Affected region</a:t>
            </a:r>
          </a:p>
        </p:txBody>
      </p:sp>
      <p:sp>
        <p:nvSpPr>
          <p:cNvPr id="12" name="">
            <a:extLst xmlns:a="http://schemas.openxmlformats.org/drawingml/2006/main">
              <a:ext uri="{FF2B5EF4-FFF2-40B4-BE49-F238E27FC236}">
                <a16:creationId xmlns:a16="http://schemas.microsoft.com/office/drawing/2014/main" id="{5589D1F6-27EE-441B-B26E-B5897C1F97AA}"/>
              </a:ext>
            </a:extLst>
          </p:cNvPr>
          <p:cNvSpPr>
            <a:spLocks xmlns:a="http://schemas.openxmlformats.org/drawingml/2006/main" noGrp="1"/>
          </p:cNvSpPr>
          <p:nvPr/>
        </p:nvSpPr>
        <p:spPr>
          <a:xfrm xmlns:a="http://schemas.openxmlformats.org/drawingml/2006/main">
            <a:off x="5219700" y="2895600"/>
            <a:ext cx="2781300" cy="10287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E7EEF0"/>
            </a:solidFill>
            <a:prstDash val="solid"/>
          </a:ln>
        </p:spPr>
      </p:sp>
      <p:sp>
        <p:nvSpPr>
          <p:cNvPr id="13" name="">
            <a:extLst xmlns:a="http://schemas.openxmlformats.org/drawingml/2006/main">
              <a:ext uri="{FF2B5EF4-FFF2-40B4-BE49-F238E27FC236}">
                <a16:creationId xmlns:a16="http://schemas.microsoft.com/office/drawing/2014/main" id="{F184649C-5E34-4C51-9E3F-2675DF658B9F}"/>
              </a:ext>
            </a:extLst>
          </p:cNvPr>
          <p:cNvSpPr>
            <a:spLocks xmlns:a="http://schemas.openxmlformats.org/drawingml/2006/main" noGrp="1"/>
          </p:cNvSpPr>
          <p:nvPr/>
        </p:nvSpPr>
        <p:spPr>
          <a:xfrm xmlns:a="http://schemas.openxmlformats.org/drawingml/2006/main">
            <a:off x="5438775" y="3152775"/>
            <a:ext cx="514350" cy="514350"/>
          </a:xfrm>
          <a:prstGeom xmlns:a="http://schemas.openxmlformats.org/drawingml/2006/main" prst="ellipse">
            <a:avLst/>
          </a:prstGeom>
          <a:solidFill xmlns:a="http://schemas.openxmlformats.org/drawingml/2006/main">
            <a:srgbClr val="E07167"/>
          </a:solidFill>
          <a:ln xmlns:a="http://schemas.openxmlformats.org/drawingml/2006/main" w="0">
            <a:solidFill>
              <a:srgbClr val="E07167"/>
            </a:solidFill>
            <a:prstDash val="solid"/>
          </a:ln>
        </p:spPr>
      </p:sp>
      <p:sp>
        <p:nvSpPr>
          <p:cNvPr id="14" name="">
            <a:extLst xmlns:a="http://schemas.openxmlformats.org/drawingml/2006/main">
              <a:ext uri="{FF2B5EF4-FFF2-40B4-BE49-F238E27FC236}">
                <a16:creationId xmlns:a16="http://schemas.microsoft.com/office/drawing/2014/main" id="{8613A561-B9A7-448F-BBDC-E708473ECB12}"/>
              </a:ext>
            </a:extLst>
          </p:cNvPr>
          <p:cNvSpPr>
            <a:spLocks xmlns:a="http://schemas.openxmlformats.org/drawingml/2006/main" noGrp="1"/>
          </p:cNvSpPr>
          <p:nvPr/>
        </p:nvSpPr>
        <p:spPr>
          <a:xfrm xmlns:a="http://schemas.openxmlformats.org/drawingml/2006/main">
            <a:off x="5495925" y="3190875"/>
            <a:ext cx="4000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1">
                <a:solidFill>
                  <a:srgbClr val="122227"/>
                </a:solidFill>
                <a:latin typeface="Arial"/>
                <a:ea typeface="Arial"/>
                <a:cs typeface="Arial"/>
              </a:defRPr>
            </a:pPr>
            <a:r>
              <a:rPr sz="975" b="1">
                <a:solidFill>
                  <a:srgbClr val="122227"/>
                </a:solidFill>
                <a:latin typeface="Arial"/>
                <a:ea typeface="Arial"/>
                <a:cs typeface="Arial"/>
              </a:rPr>
              <a:t>48-03</a:t>
            </a:r>
          </a:p>
        </p:txBody>
      </p:sp>
      <p:sp>
        <p:nvSpPr>
          <p:cNvPr id="15" name="">
            <a:extLst xmlns:a="http://schemas.openxmlformats.org/drawingml/2006/main">
              <a:ext uri="{FF2B5EF4-FFF2-40B4-BE49-F238E27FC236}">
                <a16:creationId xmlns:a16="http://schemas.microsoft.com/office/drawing/2014/main" id="{018E3593-E09B-4FF2-A375-3442EC24259C}"/>
              </a:ext>
            </a:extLst>
          </p:cNvPr>
          <p:cNvSpPr>
            <a:spLocks xmlns:a="http://schemas.openxmlformats.org/drawingml/2006/main" noGrp="1"/>
          </p:cNvSpPr>
          <p:nvPr/>
        </p:nvSpPr>
        <p:spPr>
          <a:xfrm xmlns:a="http://schemas.openxmlformats.org/drawingml/2006/main">
            <a:off x="6096000" y="3181350"/>
            <a:ext cx="1676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held lot</a:t>
            </a:r>
          </a:p>
        </p:txBody>
      </p:sp>
      <p:sp>
        <p:nvSpPr>
          <p:cNvPr id="16" name="">
            <a:extLst xmlns:a="http://schemas.openxmlformats.org/drawingml/2006/main">
              <a:ext uri="{FF2B5EF4-FFF2-40B4-BE49-F238E27FC236}">
                <a16:creationId xmlns:a16="http://schemas.microsoft.com/office/drawing/2014/main" id="{DE864A9A-2C62-41D1-8832-E320AB9BCB8D}"/>
              </a:ext>
            </a:extLst>
          </p:cNvPr>
          <p:cNvSpPr>
            <a:spLocks xmlns:a="http://schemas.openxmlformats.org/drawingml/2006/main" noGrp="1"/>
          </p:cNvSpPr>
          <p:nvPr/>
        </p:nvSpPr>
        <p:spPr>
          <a:xfrm xmlns:a="http://schemas.openxmlformats.org/drawingml/2006/main">
            <a:off x="8305800" y="2895600"/>
            <a:ext cx="2781300" cy="10287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E7EEF0"/>
            </a:solidFill>
            <a:prstDash val="solid"/>
          </a:ln>
        </p:spPr>
      </p:sp>
      <p:sp>
        <p:nvSpPr>
          <p:cNvPr id="17" name="">
            <a:extLst xmlns:a="http://schemas.openxmlformats.org/drawingml/2006/main">
              <a:ext uri="{FF2B5EF4-FFF2-40B4-BE49-F238E27FC236}">
                <a16:creationId xmlns:a16="http://schemas.microsoft.com/office/drawing/2014/main" id="{05C7E3F0-CBE9-4A7A-B3F1-0CF12606CF0C}"/>
              </a:ext>
            </a:extLst>
          </p:cNvPr>
          <p:cNvSpPr>
            <a:spLocks xmlns:a="http://schemas.openxmlformats.org/drawingml/2006/main" noGrp="1"/>
          </p:cNvSpPr>
          <p:nvPr/>
        </p:nvSpPr>
        <p:spPr>
          <a:xfrm xmlns:a="http://schemas.openxmlformats.org/drawingml/2006/main">
            <a:off x="8524875" y="3152775"/>
            <a:ext cx="514350" cy="514350"/>
          </a:xfrm>
          <a:prstGeom xmlns:a="http://schemas.openxmlformats.org/drawingml/2006/main" prst="ellipse">
            <a:avLst/>
          </a:prstGeom>
          <a:solidFill xmlns:a="http://schemas.openxmlformats.org/drawingml/2006/main">
            <a:srgbClr val="F4C568"/>
          </a:solidFill>
          <a:ln xmlns:a="http://schemas.openxmlformats.org/drawingml/2006/main" w="0">
            <a:solidFill>
              <a:srgbClr val="F4C568"/>
            </a:solidFill>
            <a:prstDash val="solid"/>
          </a:ln>
        </p:spPr>
      </p:sp>
      <p:sp>
        <p:nvSpPr>
          <p:cNvPr id="18" name="">
            <a:extLst xmlns:a="http://schemas.openxmlformats.org/drawingml/2006/main">
              <a:ext uri="{FF2B5EF4-FFF2-40B4-BE49-F238E27FC236}">
                <a16:creationId xmlns:a16="http://schemas.microsoft.com/office/drawing/2014/main" id="{88F65E93-64AD-4C3C-A033-4E8C38DC0F5F}"/>
              </a:ext>
            </a:extLst>
          </p:cNvPr>
          <p:cNvSpPr>
            <a:spLocks xmlns:a="http://schemas.openxmlformats.org/drawingml/2006/main" noGrp="1"/>
          </p:cNvSpPr>
          <p:nvPr/>
        </p:nvSpPr>
        <p:spPr>
          <a:xfrm xmlns:a="http://schemas.openxmlformats.org/drawingml/2006/main">
            <a:off x="8582025" y="3190875"/>
            <a:ext cx="4000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500" b="1">
                <a:solidFill>
                  <a:srgbClr val="122227"/>
                </a:solidFill>
                <a:latin typeface="Arial"/>
                <a:ea typeface="Arial"/>
                <a:cs typeface="Arial"/>
              </a:defRPr>
            </a:pPr>
            <a:r>
              <a:rPr sz="1500" b="1">
                <a:solidFill>
                  <a:srgbClr val="122227"/>
                </a:solidFill>
                <a:latin typeface="Arial"/>
                <a:ea typeface="Arial"/>
                <a:cs typeface="Arial"/>
              </a:rPr>
              <a:t>9</a:t>
            </a:r>
          </a:p>
        </p:txBody>
      </p:sp>
      <p:sp>
        <p:nvSpPr>
          <p:cNvPr id="19" name="">
            <a:extLst xmlns:a="http://schemas.openxmlformats.org/drawingml/2006/main">
              <a:ext uri="{FF2B5EF4-FFF2-40B4-BE49-F238E27FC236}">
                <a16:creationId xmlns:a16="http://schemas.microsoft.com/office/drawing/2014/main" id="{08FF8EC7-FAA6-4153-B948-32EF8E551356}"/>
              </a:ext>
            </a:extLst>
          </p:cNvPr>
          <p:cNvSpPr>
            <a:spLocks xmlns:a="http://schemas.openxmlformats.org/drawingml/2006/main" noGrp="1"/>
          </p:cNvSpPr>
          <p:nvPr/>
        </p:nvSpPr>
        <p:spPr>
          <a:xfrm xmlns:a="http://schemas.openxmlformats.org/drawingml/2006/main">
            <a:off x="9182100" y="3181350"/>
            <a:ext cx="1676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unstarted refrigerant lots</a:t>
            </a:r>
          </a:p>
        </p:txBody>
      </p:sp>
      <p:sp>
        <p:nvSpPr>
          <p:cNvPr id="20" name="">
            <a:extLst xmlns:a="http://schemas.openxmlformats.org/drawingml/2006/main">
              <a:ext uri="{FF2B5EF4-FFF2-40B4-BE49-F238E27FC236}">
                <a16:creationId xmlns:a16="http://schemas.microsoft.com/office/drawing/2014/main" id="{43E29963-C451-4080-9C8A-E650A469E8AC}"/>
              </a:ext>
            </a:extLst>
          </p:cNvPr>
          <p:cNvSpPr>
            <a:spLocks xmlns:a="http://schemas.openxmlformats.org/drawingml/2006/main" noGrp="1"/>
          </p:cNvSpPr>
          <p:nvPr/>
        </p:nvSpPr>
        <p:spPr>
          <a:xfrm xmlns:a="http://schemas.openxmlformats.org/drawingml/2006/main">
            <a:off x="5219700" y="4152900"/>
            <a:ext cx="2781300" cy="10287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E7EEF0"/>
            </a:solidFill>
            <a:prstDash val="solid"/>
          </a:ln>
        </p:spPr>
      </p:sp>
      <p:sp>
        <p:nvSpPr>
          <p:cNvPr id="21" name="">
            <a:extLst xmlns:a="http://schemas.openxmlformats.org/drawingml/2006/main">
              <a:ext uri="{FF2B5EF4-FFF2-40B4-BE49-F238E27FC236}">
                <a16:creationId xmlns:a16="http://schemas.microsoft.com/office/drawing/2014/main" id="{C1126508-E6E8-4553-855A-E8378C5CAB7C}"/>
              </a:ext>
            </a:extLst>
          </p:cNvPr>
          <p:cNvSpPr>
            <a:spLocks xmlns:a="http://schemas.openxmlformats.org/drawingml/2006/main" noGrp="1"/>
          </p:cNvSpPr>
          <p:nvPr/>
        </p:nvSpPr>
        <p:spPr>
          <a:xfrm xmlns:a="http://schemas.openxmlformats.org/drawingml/2006/main">
            <a:off x="5438775" y="4410075"/>
            <a:ext cx="514350" cy="514350"/>
          </a:xfrm>
          <a:prstGeom xmlns:a="http://schemas.openxmlformats.org/drawingml/2006/main" prst="ellipse">
            <a:avLst/>
          </a:prstGeom>
          <a:solidFill xmlns:a="http://schemas.openxmlformats.org/drawingml/2006/main">
            <a:srgbClr val="42C9D7"/>
          </a:solidFill>
          <a:ln xmlns:a="http://schemas.openxmlformats.org/drawingml/2006/main" w="0">
            <a:solidFill>
              <a:srgbClr val="42C9D7"/>
            </a:solidFill>
            <a:prstDash val="solid"/>
          </a:ln>
        </p:spPr>
      </p:sp>
      <p:sp>
        <p:nvSpPr>
          <p:cNvPr id="22" name="">
            <a:extLst xmlns:a="http://schemas.openxmlformats.org/drawingml/2006/main">
              <a:ext uri="{FF2B5EF4-FFF2-40B4-BE49-F238E27FC236}">
                <a16:creationId xmlns:a16="http://schemas.microsoft.com/office/drawing/2014/main" id="{2C57C315-15B9-40C4-A890-EBFFD96C7C10}"/>
              </a:ext>
            </a:extLst>
          </p:cNvPr>
          <p:cNvSpPr>
            <a:spLocks xmlns:a="http://schemas.openxmlformats.org/drawingml/2006/main" noGrp="1"/>
          </p:cNvSpPr>
          <p:nvPr/>
        </p:nvSpPr>
        <p:spPr>
          <a:xfrm xmlns:a="http://schemas.openxmlformats.org/drawingml/2006/main">
            <a:off x="5495925" y="4448175"/>
            <a:ext cx="4000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500" b="1">
                <a:solidFill>
                  <a:srgbClr val="122227"/>
                </a:solidFill>
                <a:latin typeface="Arial"/>
                <a:ea typeface="Arial"/>
                <a:cs typeface="Arial"/>
              </a:defRPr>
            </a:pPr>
            <a:r>
              <a:rPr sz="1500" b="1">
                <a:solidFill>
                  <a:srgbClr val="122227"/>
                </a:solidFill>
                <a:latin typeface="Arial"/>
                <a:ea typeface="Arial"/>
                <a:cs typeface="Arial"/>
              </a:rPr>
              <a:t>2</a:t>
            </a:r>
          </a:p>
        </p:txBody>
      </p:sp>
      <p:sp>
        <p:nvSpPr>
          <p:cNvPr id="23" name="">
            <a:extLst xmlns:a="http://schemas.openxmlformats.org/drawingml/2006/main">
              <a:ext uri="{FF2B5EF4-FFF2-40B4-BE49-F238E27FC236}">
                <a16:creationId xmlns:a16="http://schemas.microsoft.com/office/drawing/2014/main" id="{B9A1EF63-37CF-4590-AA28-C8F709AA68D7}"/>
              </a:ext>
            </a:extLst>
          </p:cNvPr>
          <p:cNvSpPr>
            <a:spLocks xmlns:a="http://schemas.openxmlformats.org/drawingml/2006/main" noGrp="1"/>
          </p:cNvSpPr>
          <p:nvPr/>
        </p:nvSpPr>
        <p:spPr>
          <a:xfrm xmlns:a="http://schemas.openxmlformats.org/drawingml/2006/main">
            <a:off x="6096000" y="4438650"/>
            <a:ext cx="1676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WIP shuttle routes</a:t>
            </a:r>
          </a:p>
        </p:txBody>
      </p:sp>
      <p:sp>
        <p:nvSpPr>
          <p:cNvPr id="24" name="">
            <a:extLst xmlns:a="http://schemas.openxmlformats.org/drawingml/2006/main">
              <a:ext uri="{FF2B5EF4-FFF2-40B4-BE49-F238E27FC236}">
                <a16:creationId xmlns:a16="http://schemas.microsoft.com/office/drawing/2014/main" id="{FA7BA444-A259-4DF5-8867-A5AF691EEA15}"/>
              </a:ext>
            </a:extLst>
          </p:cNvPr>
          <p:cNvSpPr>
            <a:spLocks xmlns:a="http://schemas.openxmlformats.org/drawingml/2006/main" noGrp="1"/>
          </p:cNvSpPr>
          <p:nvPr/>
        </p:nvSpPr>
        <p:spPr>
          <a:xfrm xmlns:a="http://schemas.openxmlformats.org/drawingml/2006/main">
            <a:off x="8305800" y="4152900"/>
            <a:ext cx="2781300" cy="10287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E7EEF0"/>
            </a:solidFill>
            <a:prstDash val="solid"/>
          </a:ln>
        </p:spPr>
      </p:sp>
      <p:sp>
        <p:nvSpPr>
          <p:cNvPr id="25" name="">
            <a:extLst xmlns:a="http://schemas.openxmlformats.org/drawingml/2006/main">
              <a:ext uri="{FF2B5EF4-FFF2-40B4-BE49-F238E27FC236}">
                <a16:creationId xmlns:a16="http://schemas.microsoft.com/office/drawing/2014/main" id="{DE6C339F-4CBE-42C5-9437-AAF7F5A11295}"/>
              </a:ext>
            </a:extLst>
          </p:cNvPr>
          <p:cNvSpPr>
            <a:spLocks xmlns:a="http://schemas.openxmlformats.org/drawingml/2006/main" noGrp="1"/>
          </p:cNvSpPr>
          <p:nvPr/>
        </p:nvSpPr>
        <p:spPr>
          <a:xfrm xmlns:a="http://schemas.openxmlformats.org/drawingml/2006/main">
            <a:off x="8524875" y="4410075"/>
            <a:ext cx="514350" cy="514350"/>
          </a:xfrm>
          <a:prstGeom xmlns:a="http://schemas.openxmlformats.org/drawingml/2006/main" prst="ellipse">
            <a:avLst/>
          </a:prstGeom>
          <a:solidFill xmlns:a="http://schemas.openxmlformats.org/drawingml/2006/main">
            <a:srgbClr val="AAB8BC"/>
          </a:solidFill>
          <a:ln xmlns:a="http://schemas.openxmlformats.org/drawingml/2006/main" w="0">
            <a:solidFill>
              <a:srgbClr val="AAB8BC"/>
            </a:solidFill>
            <a:prstDash val="solid"/>
          </a:ln>
        </p:spPr>
      </p:sp>
      <p:sp>
        <p:nvSpPr>
          <p:cNvPr id="26" name="">
            <a:extLst xmlns:a="http://schemas.openxmlformats.org/drawingml/2006/main">
              <a:ext uri="{FF2B5EF4-FFF2-40B4-BE49-F238E27FC236}">
                <a16:creationId xmlns:a16="http://schemas.microsoft.com/office/drawing/2014/main" id="{A4094D12-C3D3-485B-97B9-47A3EF3303AC}"/>
              </a:ext>
            </a:extLst>
          </p:cNvPr>
          <p:cNvSpPr>
            <a:spLocks xmlns:a="http://schemas.openxmlformats.org/drawingml/2006/main" noGrp="1"/>
          </p:cNvSpPr>
          <p:nvPr/>
        </p:nvSpPr>
        <p:spPr>
          <a:xfrm xmlns:a="http://schemas.openxmlformats.org/drawingml/2006/main">
            <a:off x="8582025" y="4448175"/>
            <a:ext cx="4000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500" b="1">
                <a:solidFill>
                  <a:srgbClr val="122227"/>
                </a:solidFill>
                <a:latin typeface="Arial"/>
                <a:ea typeface="Arial"/>
                <a:cs typeface="Arial"/>
              </a:defRPr>
            </a:pPr>
            <a:r>
              <a:rPr sz="1500" b="1">
                <a:solidFill>
                  <a:srgbClr val="122227"/>
                </a:solidFill>
                <a:latin typeface="Arial"/>
                <a:ea typeface="Arial"/>
                <a:cs typeface="Arial"/>
              </a:rPr>
              <a:t>?</a:t>
            </a:r>
          </a:p>
        </p:txBody>
      </p:sp>
      <p:sp>
        <p:nvSpPr>
          <p:cNvPr id="27" name="">
            <a:extLst xmlns:a="http://schemas.openxmlformats.org/drawingml/2006/main">
              <a:ext uri="{FF2B5EF4-FFF2-40B4-BE49-F238E27FC236}">
                <a16:creationId xmlns:a16="http://schemas.microsoft.com/office/drawing/2014/main" id="{B0BCCC1D-45A7-46F8-9D64-8D104BD38992}"/>
              </a:ext>
            </a:extLst>
          </p:cNvPr>
          <p:cNvSpPr>
            <a:spLocks xmlns:a="http://schemas.openxmlformats.org/drawingml/2006/main" noGrp="1"/>
          </p:cNvSpPr>
          <p:nvPr/>
        </p:nvSpPr>
        <p:spPr>
          <a:xfrm xmlns:a="http://schemas.openxmlformats.org/drawingml/2006/main">
            <a:off x="9182100" y="4438650"/>
            <a:ext cx="1676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exact retained / repaired counts</a:t>
            </a:r>
          </a:p>
        </p:txBody>
      </p:sp>
      <p:sp>
        <p:nvSpPr>
          <p:cNvPr id="28" name="">
            <a:extLst xmlns:a="http://schemas.openxmlformats.org/drawingml/2006/main">
              <a:ext uri="{FF2B5EF4-FFF2-40B4-BE49-F238E27FC236}">
                <a16:creationId xmlns:a16="http://schemas.microsoft.com/office/drawing/2014/main" id="{C2127146-D4CE-4969-BFAE-CD94C60F787F}"/>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29" name="">
            <a:extLst xmlns:a="http://schemas.openxmlformats.org/drawingml/2006/main">
              <a:ext uri="{FF2B5EF4-FFF2-40B4-BE49-F238E27FC236}">
                <a16:creationId xmlns:a16="http://schemas.microsoft.com/office/drawing/2014/main" id="{55A32D85-4B43-48D3-902C-32DCC095F2E7}"/>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30" name="">
            <a:extLst xmlns:a="http://schemas.openxmlformats.org/drawingml/2006/main">
              <a:ext uri="{FF2B5EF4-FFF2-40B4-BE49-F238E27FC236}">
                <a16:creationId xmlns:a16="http://schemas.microsoft.com/office/drawing/2014/main" id="{0B6AE238-6F08-4C3E-AC55-5C342F38A597}"/>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08</a:t>
            </a:r>
          </a:p>
        </p:txBody>
      </p:sp>
    </p:spTree>
    <p:extLst>
      <p:ext uri="{BB962C8B-B14F-4D97-AF65-F5344CB8AC3E}">
        <p14:creationId xmlns:p14="http://schemas.microsoft.com/office/powerpoint/2010/main" val="2092068953"/>
      </p:ext>
    </p:extLst>
  </p:cSld>
</p:sld>
</file>

<file path=ppt/slides/slide9.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8FF1AC08-D554-4208-837D-DC49A3C4011D}"/>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BOUNDED REPAIR</a:t>
            </a:r>
          </a:p>
        </p:txBody>
      </p:sp>
      <p:sp>
        <p:nvSpPr>
          <p:cNvPr id="2" name="">
            <a:extLst xmlns:a="http://schemas.openxmlformats.org/drawingml/2006/main">
              <a:ext uri="{FF2B5EF4-FFF2-40B4-BE49-F238E27FC236}">
                <a16:creationId xmlns:a16="http://schemas.microsoft.com/office/drawing/2014/main" id="{E9ECAF50-A516-41BB-9A5A-9AC516BC9D0C}"/>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Repair the affected region, not the whole world</a:t>
            </a:r>
          </a:p>
        </p:txBody>
      </p:sp>
      <p:sp>
        <p:nvSpPr>
          <p:cNvPr id="3" name="">
            <a:extLst xmlns:a="http://schemas.openxmlformats.org/drawingml/2006/main">
              <a:ext uri="{FF2B5EF4-FFF2-40B4-BE49-F238E27FC236}">
                <a16:creationId xmlns:a16="http://schemas.microsoft.com/office/drawing/2014/main" id="{7D2C0CD9-C23F-4DC2-88B0-4A0DE6186D81}"/>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The selected alternative preserves the complete route—even though it costs more locally.</a:t>
            </a:r>
          </a:p>
        </p:txBody>
      </p:sp>
      <p:sp>
        <p:nvSpPr>
          <p:cNvPr id="4" name="">
            <a:extLst xmlns:a="http://schemas.openxmlformats.org/drawingml/2006/main">
              <a:ext uri="{FF2B5EF4-FFF2-40B4-BE49-F238E27FC236}">
                <a16:creationId xmlns:a16="http://schemas.microsoft.com/office/drawing/2014/main" id="{D3E7ADA1-350B-489C-8C12-2F406BF38C35}"/>
              </a:ext>
            </a:extLst>
          </p:cNvPr>
          <p:cNvSpPr>
            <a:spLocks xmlns:a="http://schemas.openxmlformats.org/drawingml/2006/main" noGrp="1"/>
          </p:cNvSpPr>
          <p:nvPr/>
        </p:nvSpPr>
        <p:spPr>
          <a:xfrm xmlns:a="http://schemas.openxmlformats.org/drawingml/2006/main">
            <a:off x="609600" y="2266950"/>
            <a:ext cx="3429000" cy="2514600"/>
          </a:xfrm>
          <a:prstGeom xmlns:a="http://schemas.openxmlformats.org/drawingml/2006/main" prst="roundRect">
            <a:avLst>
              <a:gd name="adj" fmla="val 6818"/>
            </a:avLst>
          </a:prstGeom>
          <a:solidFill xmlns:a="http://schemas.openxmlformats.org/drawingml/2006/main">
            <a:srgbClr val="FBE9E6"/>
          </a:solidFill>
          <a:ln xmlns:a="http://schemas.openxmlformats.org/drawingml/2006/main" w="9525">
            <a:solidFill>
              <a:srgbClr val="E07167"/>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5" name="">
            <a:extLst xmlns:a="http://schemas.openxmlformats.org/drawingml/2006/main">
              <a:ext uri="{FF2B5EF4-FFF2-40B4-BE49-F238E27FC236}">
                <a16:creationId xmlns:a16="http://schemas.microsoft.com/office/drawing/2014/main" id="{5F08C9C6-0562-4C4B-8EB0-F0CF17A4899E}"/>
              </a:ext>
            </a:extLst>
          </p:cNvPr>
          <p:cNvSpPr>
            <a:spLocks xmlns:a="http://schemas.openxmlformats.org/drawingml/2006/main" noGrp="1"/>
          </p:cNvSpPr>
          <p:nvPr/>
        </p:nvSpPr>
        <p:spPr>
          <a:xfrm xmlns:a="http://schemas.openxmlformats.org/drawingml/2006/main">
            <a:off x="866775" y="2428875"/>
            <a:ext cx="438150" cy="438150"/>
          </a:xfrm>
          <a:prstGeom xmlns:a="http://schemas.openxmlformats.org/drawingml/2006/main" prst="ellipse">
            <a:avLst/>
          </a:prstGeom>
          <a:solidFill xmlns:a="http://schemas.openxmlformats.org/drawingml/2006/main">
            <a:srgbClr val="E07167"/>
          </a:solidFill>
          <a:ln xmlns:a="http://schemas.openxmlformats.org/drawingml/2006/main" w="0">
            <a:solidFill>
              <a:srgbClr val="E07167"/>
            </a:solidFill>
            <a:prstDash val="solid"/>
          </a:ln>
        </p:spPr>
      </p:sp>
      <p:sp>
        <p:nvSpPr>
          <p:cNvPr id="6" name="">
            <a:extLst xmlns:a="http://schemas.openxmlformats.org/drawingml/2006/main">
              <a:ext uri="{FF2B5EF4-FFF2-40B4-BE49-F238E27FC236}">
                <a16:creationId xmlns:a16="http://schemas.microsoft.com/office/drawing/2014/main" id="{3D72838A-EBAE-48F4-B838-B248DF2A4B0F}"/>
              </a:ext>
            </a:extLst>
          </p:cNvPr>
          <p:cNvSpPr>
            <a:spLocks xmlns:a="http://schemas.openxmlformats.org/drawingml/2006/main" noGrp="1"/>
          </p:cNvSpPr>
          <p:nvPr/>
        </p:nvSpPr>
        <p:spPr>
          <a:xfrm xmlns:a="http://schemas.openxmlformats.org/drawingml/2006/main">
            <a:off x="923925" y="2466975"/>
            <a:ext cx="323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1">
                <a:solidFill>
                  <a:srgbClr val="122227"/>
                </a:solidFill>
                <a:latin typeface="Arial"/>
                <a:ea typeface="Arial"/>
                <a:cs typeface="Arial"/>
              </a:defRPr>
            </a:pPr>
            <a:r>
              <a:rPr sz="1050" b="1">
                <a:solidFill>
                  <a:srgbClr val="122227"/>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FDC4FF7E-DA8A-4E07-B413-C93C94062F3C}"/>
              </a:ext>
            </a:extLst>
          </p:cNvPr>
          <p:cNvSpPr>
            <a:spLocks xmlns:a="http://schemas.openxmlformats.org/drawingml/2006/main" noGrp="1"/>
          </p:cNvSpPr>
          <p:nvPr/>
        </p:nvSpPr>
        <p:spPr>
          <a:xfrm xmlns:a="http://schemas.openxmlformats.org/drawingml/2006/main">
            <a:off x="1428750" y="2476500"/>
            <a:ext cx="22669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WAIT FOR LT-882</a:t>
            </a:r>
          </a:p>
        </p:txBody>
      </p:sp>
      <p:sp>
        <p:nvSpPr>
          <p:cNvPr id="8" name="">
            <a:extLst xmlns:a="http://schemas.openxmlformats.org/drawingml/2006/main">
              <a:ext uri="{FF2B5EF4-FFF2-40B4-BE49-F238E27FC236}">
                <a16:creationId xmlns:a16="http://schemas.microsoft.com/office/drawing/2014/main" id="{639C00D3-3313-4DF1-8DAA-8DD1A3DF7661}"/>
              </a:ext>
            </a:extLst>
          </p:cNvPr>
          <p:cNvSpPr>
            <a:spLocks xmlns:a="http://schemas.openxmlformats.org/drawingml/2006/main" noGrp="1"/>
          </p:cNvSpPr>
          <p:nvPr/>
        </p:nvSpPr>
        <p:spPr>
          <a:xfrm xmlns:a="http://schemas.openxmlformats.org/drawingml/2006/main">
            <a:off x="876300" y="3181350"/>
            <a:ext cx="1428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LOCAL APPEAL</a:t>
            </a:r>
          </a:p>
        </p:txBody>
      </p:sp>
      <p:sp>
        <p:nvSpPr>
          <p:cNvPr id="9" name="">
            <a:extLst xmlns:a="http://schemas.openxmlformats.org/drawingml/2006/main">
              <a:ext uri="{FF2B5EF4-FFF2-40B4-BE49-F238E27FC236}">
                <a16:creationId xmlns:a16="http://schemas.microsoft.com/office/drawing/2014/main" id="{FFFCBAD7-0D69-4800-9E76-960492E39580}"/>
              </a:ext>
            </a:extLst>
          </p:cNvPr>
          <p:cNvSpPr>
            <a:spLocks xmlns:a="http://schemas.openxmlformats.org/drawingml/2006/main" noGrp="1"/>
          </p:cNvSpPr>
          <p:nvPr/>
        </p:nvSpPr>
        <p:spPr>
          <a:xfrm xmlns:a="http://schemas.openxmlformats.org/drawingml/2006/main">
            <a:off x="876300" y="3429000"/>
            <a:ext cx="2819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Lowest direct cost</a:t>
            </a:r>
          </a:p>
        </p:txBody>
      </p:sp>
      <p:sp>
        <p:nvSpPr>
          <p:cNvPr id="10" name="">
            <a:extLst xmlns:a="http://schemas.openxmlformats.org/drawingml/2006/main">
              <a:ext uri="{FF2B5EF4-FFF2-40B4-BE49-F238E27FC236}">
                <a16:creationId xmlns:a16="http://schemas.microsoft.com/office/drawing/2014/main" id="{BFAEF1C9-6AE8-4504-AC8E-C57AF9F8B6EF}"/>
              </a:ext>
            </a:extLst>
          </p:cNvPr>
          <p:cNvSpPr>
            <a:spLocks xmlns:a="http://schemas.openxmlformats.org/drawingml/2006/main" noGrp="1"/>
          </p:cNvSpPr>
          <p:nvPr/>
        </p:nvSpPr>
        <p:spPr>
          <a:xfrm xmlns:a="http://schemas.openxmlformats.org/drawingml/2006/main">
            <a:off x="876300" y="3886200"/>
            <a:ext cx="171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COMPLETE-ROUTE RESULT</a:t>
            </a:r>
          </a:p>
        </p:txBody>
      </p:sp>
      <p:sp>
        <p:nvSpPr>
          <p:cNvPr id="11" name="">
            <a:extLst xmlns:a="http://schemas.openxmlformats.org/drawingml/2006/main">
              <a:ext uri="{FF2B5EF4-FFF2-40B4-BE49-F238E27FC236}">
                <a16:creationId xmlns:a16="http://schemas.microsoft.com/office/drawing/2014/main" id="{35EC7AEF-A823-4189-9721-DAFB40D6C1BD}"/>
              </a:ext>
            </a:extLst>
          </p:cNvPr>
          <p:cNvSpPr>
            <a:spLocks xmlns:a="http://schemas.openxmlformats.org/drawingml/2006/main" noGrp="1"/>
          </p:cNvSpPr>
          <p:nvPr/>
        </p:nvSpPr>
        <p:spPr>
          <a:xfrm xmlns:a="http://schemas.openxmlformats.org/drawingml/2006/main">
            <a:off x="876300" y="4133850"/>
            <a:ext cx="2819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88382F"/>
                </a:solidFill>
                <a:latin typeface="Arial"/>
                <a:ea typeface="Arial"/>
                <a:cs typeface="Arial"/>
              </a:defRPr>
            </a:pPr>
            <a:r>
              <a:rPr sz="1350" b="1">
                <a:solidFill>
                  <a:srgbClr val="88382F"/>
                </a:solidFill>
                <a:latin typeface="Arial"/>
                <a:ea typeface="Arial"/>
                <a:cs typeface="Arial"/>
              </a:rPr>
              <a:t>Misses installation sequence</a:t>
            </a:r>
          </a:p>
        </p:txBody>
      </p:sp>
      <p:sp>
        <p:nvSpPr>
          <p:cNvPr id="12" name="">
            <a:extLst xmlns:a="http://schemas.openxmlformats.org/drawingml/2006/main">
              <a:ext uri="{FF2B5EF4-FFF2-40B4-BE49-F238E27FC236}">
                <a16:creationId xmlns:a16="http://schemas.microsoft.com/office/drawing/2014/main" id="{628575D7-36DE-4C52-B1F1-192679740A14}"/>
              </a:ext>
            </a:extLst>
          </p:cNvPr>
          <p:cNvSpPr>
            <a:spLocks xmlns:a="http://schemas.openxmlformats.org/drawingml/2006/main" noGrp="1"/>
          </p:cNvSpPr>
          <p:nvPr/>
        </p:nvSpPr>
        <p:spPr>
          <a:xfrm xmlns:a="http://schemas.openxmlformats.org/drawingml/2006/main">
            <a:off x="4343400" y="2266950"/>
            <a:ext cx="3429000" cy="2514600"/>
          </a:xfrm>
          <a:prstGeom xmlns:a="http://schemas.openxmlformats.org/drawingml/2006/main" prst="roundRect">
            <a:avLst>
              <a:gd name="adj" fmla="val 6818"/>
            </a:avLst>
          </a:prstGeom>
          <a:solidFill xmlns:a="http://schemas.openxmlformats.org/drawingml/2006/main">
            <a:srgbClr val="FFF3D8"/>
          </a:solidFill>
          <a:ln xmlns:a="http://schemas.openxmlformats.org/drawingml/2006/main" w="9525">
            <a:solidFill>
              <a:srgbClr val="F4C568"/>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3" name="">
            <a:extLst xmlns:a="http://schemas.openxmlformats.org/drawingml/2006/main">
              <a:ext uri="{FF2B5EF4-FFF2-40B4-BE49-F238E27FC236}">
                <a16:creationId xmlns:a16="http://schemas.microsoft.com/office/drawing/2014/main" id="{5CA99B6B-5FCA-489A-9E7A-EB4376CA620D}"/>
              </a:ext>
            </a:extLst>
          </p:cNvPr>
          <p:cNvSpPr>
            <a:spLocks xmlns:a="http://schemas.openxmlformats.org/drawingml/2006/main" noGrp="1"/>
          </p:cNvSpPr>
          <p:nvPr/>
        </p:nvSpPr>
        <p:spPr>
          <a:xfrm xmlns:a="http://schemas.openxmlformats.org/drawingml/2006/main">
            <a:off x="4600575" y="2428875"/>
            <a:ext cx="438150" cy="438150"/>
          </a:xfrm>
          <a:prstGeom xmlns:a="http://schemas.openxmlformats.org/drawingml/2006/main" prst="ellipse">
            <a:avLst/>
          </a:prstGeom>
          <a:solidFill xmlns:a="http://schemas.openxmlformats.org/drawingml/2006/main">
            <a:srgbClr val="F4C568"/>
          </a:solidFill>
          <a:ln xmlns:a="http://schemas.openxmlformats.org/drawingml/2006/main" w="0">
            <a:solidFill>
              <a:srgbClr val="F4C568"/>
            </a:solidFill>
            <a:prstDash val="solid"/>
          </a:ln>
        </p:spPr>
      </p:sp>
      <p:sp>
        <p:nvSpPr>
          <p:cNvPr id="14" name="">
            <a:extLst xmlns:a="http://schemas.openxmlformats.org/drawingml/2006/main">
              <a:ext uri="{FF2B5EF4-FFF2-40B4-BE49-F238E27FC236}">
                <a16:creationId xmlns:a16="http://schemas.microsoft.com/office/drawing/2014/main" id="{4F09E85D-221C-4F1E-9884-C66D15F55F4C}"/>
              </a:ext>
            </a:extLst>
          </p:cNvPr>
          <p:cNvSpPr>
            <a:spLocks xmlns:a="http://schemas.openxmlformats.org/drawingml/2006/main" noGrp="1"/>
          </p:cNvSpPr>
          <p:nvPr/>
        </p:nvSpPr>
        <p:spPr>
          <a:xfrm xmlns:a="http://schemas.openxmlformats.org/drawingml/2006/main">
            <a:off x="4657725" y="2466975"/>
            <a:ext cx="323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1">
                <a:solidFill>
                  <a:srgbClr val="122227"/>
                </a:solidFill>
                <a:latin typeface="Arial"/>
                <a:ea typeface="Arial"/>
                <a:cs typeface="Arial"/>
              </a:defRPr>
            </a:pPr>
            <a:r>
              <a:rPr sz="1050" b="1">
                <a:solidFill>
                  <a:srgbClr val="122227"/>
                </a:solidFill>
                <a:latin typeface="Arial"/>
                <a:ea typeface="Arial"/>
                <a:cs typeface="Arial"/>
              </a:rPr>
              <a:t>02</a:t>
            </a:r>
          </a:p>
        </p:txBody>
      </p:sp>
      <p:sp>
        <p:nvSpPr>
          <p:cNvPr id="15" name="">
            <a:extLst xmlns:a="http://schemas.openxmlformats.org/drawingml/2006/main">
              <a:ext uri="{FF2B5EF4-FFF2-40B4-BE49-F238E27FC236}">
                <a16:creationId xmlns:a16="http://schemas.microsoft.com/office/drawing/2014/main" id="{1B38E635-F1DE-47A8-993E-3D51BC1950A4}"/>
              </a:ext>
            </a:extLst>
          </p:cNvPr>
          <p:cNvSpPr>
            <a:spLocks xmlns:a="http://schemas.openxmlformats.org/drawingml/2006/main" noGrp="1"/>
          </p:cNvSpPr>
          <p:nvPr/>
        </p:nvSpPr>
        <p:spPr>
          <a:xfrm xmlns:a="http://schemas.openxmlformats.org/drawingml/2006/main">
            <a:off x="5162550" y="2476500"/>
            <a:ext cx="22669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ONE NEIGHBORING LINE</a:t>
            </a:r>
          </a:p>
        </p:txBody>
      </p:sp>
      <p:sp>
        <p:nvSpPr>
          <p:cNvPr id="16" name="">
            <a:extLst xmlns:a="http://schemas.openxmlformats.org/drawingml/2006/main">
              <a:ext uri="{FF2B5EF4-FFF2-40B4-BE49-F238E27FC236}">
                <a16:creationId xmlns:a16="http://schemas.microsoft.com/office/drawing/2014/main" id="{E1D6C26B-1445-4E8A-BC69-63B8D4259A6B}"/>
              </a:ext>
            </a:extLst>
          </p:cNvPr>
          <p:cNvSpPr>
            <a:spLocks xmlns:a="http://schemas.openxmlformats.org/drawingml/2006/main" noGrp="1"/>
          </p:cNvSpPr>
          <p:nvPr/>
        </p:nvSpPr>
        <p:spPr>
          <a:xfrm xmlns:a="http://schemas.openxmlformats.org/drawingml/2006/main">
            <a:off x="4610100" y="3181350"/>
            <a:ext cx="1428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LOCAL APPEAL</a:t>
            </a:r>
          </a:p>
        </p:txBody>
      </p:sp>
      <p:sp>
        <p:nvSpPr>
          <p:cNvPr id="17" name="">
            <a:extLst xmlns:a="http://schemas.openxmlformats.org/drawingml/2006/main">
              <a:ext uri="{FF2B5EF4-FFF2-40B4-BE49-F238E27FC236}">
                <a16:creationId xmlns:a16="http://schemas.microsoft.com/office/drawing/2014/main" id="{E9AFA20B-B448-47D9-B1E9-A50DDB59508B}"/>
              </a:ext>
            </a:extLst>
          </p:cNvPr>
          <p:cNvSpPr>
            <a:spLocks xmlns:a="http://schemas.openxmlformats.org/drawingml/2006/main" noGrp="1"/>
          </p:cNvSpPr>
          <p:nvPr/>
        </p:nvSpPr>
        <p:spPr>
          <a:xfrm xmlns:a="http://schemas.openxmlformats.org/drawingml/2006/main">
            <a:off x="4610100" y="3429000"/>
            <a:ext cx="2819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Joining capacity fits</a:t>
            </a:r>
          </a:p>
        </p:txBody>
      </p:sp>
      <p:sp>
        <p:nvSpPr>
          <p:cNvPr id="18" name="">
            <a:extLst xmlns:a="http://schemas.openxmlformats.org/drawingml/2006/main">
              <a:ext uri="{FF2B5EF4-FFF2-40B4-BE49-F238E27FC236}">
                <a16:creationId xmlns:a16="http://schemas.microsoft.com/office/drawing/2014/main" id="{381B3AED-0564-4AC0-B1AA-B4A00F7B4886}"/>
              </a:ext>
            </a:extLst>
          </p:cNvPr>
          <p:cNvSpPr>
            <a:spLocks xmlns:a="http://schemas.openxmlformats.org/drawingml/2006/main" noGrp="1"/>
          </p:cNvSpPr>
          <p:nvPr/>
        </p:nvSpPr>
        <p:spPr>
          <a:xfrm xmlns:a="http://schemas.openxmlformats.org/drawingml/2006/main">
            <a:off x="4610100" y="3886200"/>
            <a:ext cx="171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COMPLETE-ROUTE RESULT</a:t>
            </a:r>
          </a:p>
        </p:txBody>
      </p:sp>
      <p:sp>
        <p:nvSpPr>
          <p:cNvPr id="19" name="">
            <a:extLst xmlns:a="http://schemas.openxmlformats.org/drawingml/2006/main">
              <a:ext uri="{FF2B5EF4-FFF2-40B4-BE49-F238E27FC236}">
                <a16:creationId xmlns:a16="http://schemas.microsoft.com/office/drawing/2014/main" id="{6AF9814D-9D0F-495D-A9E0-198EE4027D3D}"/>
              </a:ext>
            </a:extLst>
          </p:cNvPr>
          <p:cNvSpPr>
            <a:spLocks xmlns:a="http://schemas.openxmlformats.org/drawingml/2006/main" noGrp="1"/>
          </p:cNvSpPr>
          <p:nvPr/>
        </p:nvSpPr>
        <p:spPr>
          <a:xfrm xmlns:a="http://schemas.openxmlformats.org/drawingml/2006/main">
            <a:off x="4610100" y="4133850"/>
            <a:ext cx="2819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88382F"/>
                </a:solidFill>
                <a:latin typeface="Arial"/>
                <a:ea typeface="Arial"/>
                <a:cs typeface="Arial"/>
              </a:defRPr>
            </a:pPr>
            <a:r>
              <a:rPr sz="1350" b="1">
                <a:solidFill>
                  <a:srgbClr val="88382F"/>
                </a:solidFill>
                <a:latin typeface="Arial"/>
                <a:ea typeface="Arial"/>
                <a:cs typeface="Arial"/>
              </a:rPr>
              <a:t>Test + dock windows fail</a:t>
            </a:r>
          </a:p>
        </p:txBody>
      </p:sp>
      <p:sp>
        <p:nvSpPr>
          <p:cNvPr id="20" name="">
            <a:extLst xmlns:a="http://schemas.openxmlformats.org/drawingml/2006/main">
              <a:ext uri="{FF2B5EF4-FFF2-40B4-BE49-F238E27FC236}">
                <a16:creationId xmlns:a16="http://schemas.microsoft.com/office/drawing/2014/main" id="{6F5A1905-E40B-488F-B724-2DF7BB396739}"/>
              </a:ext>
            </a:extLst>
          </p:cNvPr>
          <p:cNvSpPr>
            <a:spLocks xmlns:a="http://schemas.openxmlformats.org/drawingml/2006/main" noGrp="1"/>
          </p:cNvSpPr>
          <p:nvPr/>
        </p:nvSpPr>
        <p:spPr>
          <a:xfrm xmlns:a="http://schemas.openxmlformats.org/drawingml/2006/main">
            <a:off x="8077200" y="2266950"/>
            <a:ext cx="3429000" cy="2514600"/>
          </a:xfrm>
          <a:prstGeom xmlns:a="http://schemas.openxmlformats.org/drawingml/2006/main" prst="roundRect">
            <a:avLst>
              <a:gd name="adj" fmla="val 6818"/>
            </a:avLst>
          </a:prstGeom>
          <a:solidFill xmlns:a="http://schemas.openxmlformats.org/drawingml/2006/main">
            <a:srgbClr val="EAF8F3"/>
          </a:solidFill>
          <a:ln xmlns:a="http://schemas.openxmlformats.org/drawingml/2006/main" w="28575">
            <a:solidFill>
              <a:srgbClr val="9CE1C5"/>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21" name="">
            <a:extLst xmlns:a="http://schemas.openxmlformats.org/drawingml/2006/main">
              <a:ext uri="{FF2B5EF4-FFF2-40B4-BE49-F238E27FC236}">
                <a16:creationId xmlns:a16="http://schemas.microsoft.com/office/drawing/2014/main" id="{1AD73F7A-EE57-4220-9E1F-2DF3CFD8B647}"/>
              </a:ext>
            </a:extLst>
          </p:cNvPr>
          <p:cNvSpPr>
            <a:spLocks xmlns:a="http://schemas.openxmlformats.org/drawingml/2006/main" noGrp="1"/>
          </p:cNvSpPr>
          <p:nvPr/>
        </p:nvSpPr>
        <p:spPr>
          <a:xfrm xmlns:a="http://schemas.openxmlformats.org/drawingml/2006/main">
            <a:off x="8334375" y="2428875"/>
            <a:ext cx="438150" cy="438150"/>
          </a:xfrm>
          <a:prstGeom xmlns:a="http://schemas.openxmlformats.org/drawingml/2006/main" prst="ellipse">
            <a:avLst/>
          </a:prstGeom>
          <a:solidFill xmlns:a="http://schemas.openxmlformats.org/drawingml/2006/main">
            <a:srgbClr val="9CE1C5"/>
          </a:solidFill>
          <a:ln xmlns:a="http://schemas.openxmlformats.org/drawingml/2006/main" w="0">
            <a:solidFill>
              <a:srgbClr val="9CE1C5"/>
            </a:solidFill>
            <a:prstDash val="solid"/>
          </a:ln>
        </p:spPr>
      </p:sp>
      <p:sp>
        <p:nvSpPr>
          <p:cNvPr id="22" name="">
            <a:extLst xmlns:a="http://schemas.openxmlformats.org/drawingml/2006/main">
              <a:ext uri="{FF2B5EF4-FFF2-40B4-BE49-F238E27FC236}">
                <a16:creationId xmlns:a16="http://schemas.microsoft.com/office/drawing/2014/main" id="{A48E2A66-F4A6-4D75-9826-D1DE5615DE01}"/>
              </a:ext>
            </a:extLst>
          </p:cNvPr>
          <p:cNvSpPr>
            <a:spLocks xmlns:a="http://schemas.openxmlformats.org/drawingml/2006/main" noGrp="1"/>
          </p:cNvSpPr>
          <p:nvPr/>
        </p:nvSpPr>
        <p:spPr>
          <a:xfrm xmlns:a="http://schemas.openxmlformats.org/drawingml/2006/main">
            <a:off x="8391525" y="2466975"/>
            <a:ext cx="323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1">
                <a:solidFill>
                  <a:srgbClr val="122227"/>
                </a:solidFill>
                <a:latin typeface="Arial"/>
                <a:ea typeface="Arial"/>
                <a:cs typeface="Arial"/>
              </a:defRPr>
            </a:pPr>
            <a:r>
              <a:rPr sz="1050" b="1">
                <a:solidFill>
                  <a:srgbClr val="122227"/>
                </a:solidFill>
                <a:latin typeface="Arial"/>
                <a:ea typeface="Arial"/>
                <a:cs typeface="Arial"/>
              </a:rPr>
              <a:t>03</a:t>
            </a:r>
          </a:p>
        </p:txBody>
      </p:sp>
      <p:sp>
        <p:nvSpPr>
          <p:cNvPr id="23" name="">
            <a:extLst xmlns:a="http://schemas.openxmlformats.org/drawingml/2006/main">
              <a:ext uri="{FF2B5EF4-FFF2-40B4-BE49-F238E27FC236}">
                <a16:creationId xmlns:a16="http://schemas.microsoft.com/office/drawing/2014/main" id="{9184F069-4B4A-4579-AAAF-60E0FDE119A7}"/>
              </a:ext>
            </a:extLst>
          </p:cNvPr>
          <p:cNvSpPr>
            <a:spLocks xmlns:a="http://schemas.openxmlformats.org/drawingml/2006/main" noGrp="1"/>
          </p:cNvSpPr>
          <p:nvPr/>
        </p:nvSpPr>
        <p:spPr>
          <a:xfrm xmlns:a="http://schemas.openxmlformats.org/drawingml/2006/main">
            <a:off x="8896350" y="2476500"/>
            <a:ext cx="22669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200" b="1">
                <a:solidFill>
                  <a:srgbClr val="122227"/>
                </a:solidFill>
                <a:latin typeface="Arial"/>
                <a:ea typeface="Arial"/>
                <a:cs typeface="Arial"/>
              </a:defRPr>
            </a:pPr>
            <a:r>
              <a:rPr sz="1200" b="1">
                <a:solidFill>
                  <a:srgbClr val="122227"/>
                </a:solidFill>
                <a:latin typeface="Arial"/>
                <a:ea typeface="Arial"/>
                <a:cs typeface="Arial"/>
              </a:rPr>
              <a:t>TWO CELLS + 2 EXCHANGES</a:t>
            </a:r>
          </a:p>
        </p:txBody>
      </p:sp>
      <p:sp>
        <p:nvSpPr>
          <p:cNvPr id="24" name="">
            <a:extLst xmlns:a="http://schemas.openxmlformats.org/drawingml/2006/main">
              <a:ext uri="{FF2B5EF4-FFF2-40B4-BE49-F238E27FC236}">
                <a16:creationId xmlns:a16="http://schemas.microsoft.com/office/drawing/2014/main" id="{55C6B4ED-8399-4586-9DC9-9E578E72E939}"/>
              </a:ext>
            </a:extLst>
          </p:cNvPr>
          <p:cNvSpPr>
            <a:spLocks xmlns:a="http://schemas.openxmlformats.org/drawingml/2006/main" noGrp="1"/>
          </p:cNvSpPr>
          <p:nvPr/>
        </p:nvSpPr>
        <p:spPr>
          <a:xfrm xmlns:a="http://schemas.openxmlformats.org/drawingml/2006/main">
            <a:off x="8343900" y="3181350"/>
            <a:ext cx="1428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LOCAL APPEAL</a:t>
            </a:r>
          </a:p>
        </p:txBody>
      </p:sp>
      <p:sp>
        <p:nvSpPr>
          <p:cNvPr id="25" name="">
            <a:extLst xmlns:a="http://schemas.openxmlformats.org/drawingml/2006/main">
              <a:ext uri="{FF2B5EF4-FFF2-40B4-BE49-F238E27FC236}">
                <a16:creationId xmlns:a16="http://schemas.microsoft.com/office/drawing/2014/main" id="{795291CC-6CE1-49A1-9661-8DBE4909C490}"/>
              </a:ext>
            </a:extLst>
          </p:cNvPr>
          <p:cNvSpPr>
            <a:spLocks xmlns:a="http://schemas.openxmlformats.org/drawingml/2006/main" noGrp="1"/>
          </p:cNvSpPr>
          <p:nvPr/>
        </p:nvSpPr>
        <p:spPr>
          <a:xfrm xmlns:a="http://schemas.openxmlformats.org/drawingml/2006/main">
            <a:off x="8343900" y="3429000"/>
            <a:ext cx="2819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122227"/>
                </a:solidFill>
                <a:latin typeface="Arial"/>
                <a:ea typeface="Arial"/>
                <a:cs typeface="Arial"/>
              </a:defRPr>
            </a:pPr>
            <a:r>
              <a:rPr sz="1350" b="1">
                <a:solidFill>
                  <a:srgbClr val="122227"/>
                </a:solidFill>
                <a:latin typeface="Arial"/>
                <a:ea typeface="Arial"/>
                <a:cs typeface="Arial"/>
              </a:rPr>
              <a:t>Higher local cost</a:t>
            </a:r>
          </a:p>
        </p:txBody>
      </p:sp>
      <p:sp>
        <p:nvSpPr>
          <p:cNvPr id="26" name="">
            <a:extLst xmlns:a="http://schemas.openxmlformats.org/drawingml/2006/main">
              <a:ext uri="{FF2B5EF4-FFF2-40B4-BE49-F238E27FC236}">
                <a16:creationId xmlns:a16="http://schemas.microsoft.com/office/drawing/2014/main" id="{9CAAA429-4624-4044-93D6-86E32DF07FC3}"/>
              </a:ext>
            </a:extLst>
          </p:cNvPr>
          <p:cNvSpPr>
            <a:spLocks xmlns:a="http://schemas.openxmlformats.org/drawingml/2006/main" noGrp="1"/>
          </p:cNvSpPr>
          <p:nvPr/>
        </p:nvSpPr>
        <p:spPr>
          <a:xfrm xmlns:a="http://schemas.openxmlformats.org/drawingml/2006/main">
            <a:off x="8343900" y="3886200"/>
            <a:ext cx="171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COMPLETE-ROUTE RESULT</a:t>
            </a:r>
          </a:p>
        </p:txBody>
      </p:sp>
      <p:sp>
        <p:nvSpPr>
          <p:cNvPr id="27" name="">
            <a:extLst xmlns:a="http://schemas.openxmlformats.org/drawingml/2006/main">
              <a:ext uri="{FF2B5EF4-FFF2-40B4-BE49-F238E27FC236}">
                <a16:creationId xmlns:a16="http://schemas.microsoft.com/office/drawing/2014/main" id="{F8ADE5EA-2ADE-4A45-B01D-1963A1E0BDFF}"/>
              </a:ext>
            </a:extLst>
          </p:cNvPr>
          <p:cNvSpPr>
            <a:spLocks xmlns:a="http://schemas.openxmlformats.org/drawingml/2006/main" noGrp="1"/>
          </p:cNvSpPr>
          <p:nvPr/>
        </p:nvSpPr>
        <p:spPr>
          <a:xfrm xmlns:a="http://schemas.openxmlformats.org/drawingml/2006/main">
            <a:off x="8343900" y="4133850"/>
            <a:ext cx="2819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28745A"/>
                </a:solidFill>
                <a:latin typeface="Arial"/>
                <a:ea typeface="Arial"/>
                <a:cs typeface="Arial"/>
              </a:defRPr>
            </a:pPr>
            <a:r>
              <a:rPr sz="1350" b="1">
                <a:solidFill>
                  <a:srgbClr val="28745A"/>
                </a:solidFill>
                <a:latin typeface="Arial"/>
                <a:ea typeface="Arial"/>
                <a:cs typeface="Arial"/>
              </a:rPr>
              <a:t>Complete route remains feasible</a:t>
            </a:r>
          </a:p>
        </p:txBody>
      </p:sp>
      <p:sp>
        <p:nvSpPr>
          <p:cNvPr id="28" name="">
            <a:extLst xmlns:a="http://schemas.openxmlformats.org/drawingml/2006/main">
              <a:ext uri="{FF2B5EF4-FFF2-40B4-BE49-F238E27FC236}">
                <a16:creationId xmlns:a16="http://schemas.microsoft.com/office/drawing/2014/main" id="{AF74A160-02C4-4956-90E2-66398A2F49F1}"/>
              </a:ext>
            </a:extLst>
          </p:cNvPr>
          <p:cNvSpPr>
            <a:spLocks xmlns:a="http://schemas.openxmlformats.org/drawingml/2006/main" noGrp="1"/>
          </p:cNvSpPr>
          <p:nvPr/>
        </p:nvSpPr>
        <p:spPr>
          <a:xfrm xmlns:a="http://schemas.openxmlformats.org/drawingml/2006/main">
            <a:off x="609600" y="5086350"/>
            <a:ext cx="10972800" cy="704850"/>
          </a:xfrm>
          <a:prstGeom xmlns:a="http://schemas.openxmlformats.org/drawingml/2006/main" prst="roundRect">
            <a:avLst>
              <a:gd name="adj" fmla="val 18919"/>
            </a:avLst>
          </a:prstGeom>
          <a:solidFill xmlns:a="http://schemas.openxmlformats.org/drawingml/2006/main">
            <a:srgbClr val="122227"/>
          </a:solidFill>
          <a:ln xmlns:a="http://schemas.openxmlformats.org/drawingml/2006/main" w="0">
            <a:solidFill>
              <a:srgbClr val="122227"/>
            </a:solidFill>
            <a:prstDash val="solid"/>
          </a:ln>
        </p:spPr>
      </p:sp>
      <p:sp>
        <p:nvSpPr>
          <p:cNvPr id="29" name="">
            <a:extLst xmlns:a="http://schemas.openxmlformats.org/drawingml/2006/main">
              <a:ext uri="{FF2B5EF4-FFF2-40B4-BE49-F238E27FC236}">
                <a16:creationId xmlns:a16="http://schemas.microsoft.com/office/drawing/2014/main" id="{DD23A173-CAE6-434D-8AC2-89A820357F1D}"/>
              </a:ext>
            </a:extLst>
          </p:cNvPr>
          <p:cNvSpPr>
            <a:spLocks xmlns:a="http://schemas.openxmlformats.org/drawingml/2006/main" noGrp="1"/>
          </p:cNvSpPr>
          <p:nvPr/>
        </p:nvSpPr>
        <p:spPr>
          <a:xfrm xmlns:a="http://schemas.openxmlformats.org/drawingml/2006/main">
            <a:off x="857250" y="5276850"/>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650" b="1">
                <a:solidFill>
                  <a:srgbClr val="FFFFFF"/>
                </a:solidFill>
                <a:latin typeface="Arial"/>
                <a:ea typeface="Arial"/>
                <a:cs typeface="Arial"/>
              </a:defRPr>
            </a:pPr>
            <a:r>
              <a:rPr sz="1650" b="1">
                <a:solidFill>
                  <a:srgbClr val="FFFFFF"/>
                </a:solidFill>
                <a:latin typeface="Arial"/>
                <a:ea typeface="Arial"/>
                <a:cs typeface="Arial"/>
              </a:rPr>
              <a:t>PARK-PLAN-115</a:t>
            </a:r>
          </a:p>
        </p:txBody>
      </p:sp>
      <p:sp>
        <p:nvSpPr>
          <p:cNvPr id="30" name="">
            <a:extLst xmlns:a="http://schemas.openxmlformats.org/drawingml/2006/main">
              <a:ext uri="{FF2B5EF4-FFF2-40B4-BE49-F238E27FC236}">
                <a16:creationId xmlns:a16="http://schemas.microsoft.com/office/drawing/2014/main" id="{3AC2F16E-C610-4897-9733-B54216029EED}"/>
              </a:ext>
            </a:extLst>
          </p:cNvPr>
          <p:cNvSpPr>
            <a:spLocks xmlns:a="http://schemas.openxmlformats.org/drawingml/2006/main" noGrp="1"/>
          </p:cNvSpPr>
          <p:nvPr/>
        </p:nvSpPr>
        <p:spPr>
          <a:xfrm xmlns:a="http://schemas.openxmlformats.org/drawingml/2006/main">
            <a:off x="3752850" y="5276850"/>
            <a:ext cx="1619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9CE1C5"/>
                </a:solidFill>
                <a:latin typeface="Arial"/>
                <a:ea typeface="Arial"/>
                <a:cs typeface="Arial"/>
              </a:defRPr>
            </a:pPr>
            <a:r>
              <a:rPr sz="1350" b="1">
                <a:solidFill>
                  <a:srgbClr val="9CE1C5"/>
                </a:solidFill>
                <a:latin typeface="Arial"/>
                <a:ea typeface="Arial"/>
                <a:cs typeface="Arial"/>
              </a:rPr>
              <a:t>FEASIBLE</a:t>
            </a:r>
          </a:p>
        </p:txBody>
      </p:sp>
      <p:sp>
        <p:nvSpPr>
          <p:cNvPr id="31" name="">
            <a:extLst xmlns:a="http://schemas.openxmlformats.org/drawingml/2006/main">
              <a:ext uri="{FF2B5EF4-FFF2-40B4-BE49-F238E27FC236}">
                <a16:creationId xmlns:a16="http://schemas.microsoft.com/office/drawing/2014/main" id="{6D964367-3BE7-46FD-895F-67476C5EDD60}"/>
              </a:ext>
            </a:extLst>
          </p:cNvPr>
          <p:cNvSpPr>
            <a:spLocks xmlns:a="http://schemas.openxmlformats.org/drawingml/2006/main" noGrp="1"/>
          </p:cNvSpPr>
          <p:nvPr/>
        </p:nvSpPr>
        <p:spPr>
          <a:xfrm xmlns:a="http://schemas.openxmlformats.org/drawingml/2006/main">
            <a:off x="5715000" y="5276850"/>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1">
                <a:solidFill>
                  <a:srgbClr val="FFFFFF"/>
                </a:solidFill>
                <a:latin typeface="Arial"/>
                <a:ea typeface="Arial"/>
                <a:cs typeface="Arial"/>
              </a:defRPr>
            </a:pPr>
            <a:r>
              <a:rPr sz="1350" b="1">
                <a:solidFill>
                  <a:srgbClr val="FFFFFF"/>
                </a:solidFill>
                <a:latin typeface="Arial"/>
                <a:ea typeface="Arial"/>
                <a:cs typeface="Arial"/>
              </a:rPr>
              <a:t>02:09 modeled margin</a:t>
            </a:r>
          </a:p>
        </p:txBody>
      </p:sp>
      <p:sp>
        <p:nvSpPr>
          <p:cNvPr id="32" name="">
            <a:extLst xmlns:a="http://schemas.openxmlformats.org/drawingml/2006/main">
              <a:ext uri="{FF2B5EF4-FFF2-40B4-BE49-F238E27FC236}">
                <a16:creationId xmlns:a16="http://schemas.microsoft.com/office/drawing/2014/main" id="{6B1A143C-569B-4BCF-87F6-B413E315F6CA}"/>
              </a:ext>
            </a:extLst>
          </p:cNvPr>
          <p:cNvSpPr>
            <a:spLocks xmlns:a="http://schemas.openxmlformats.org/drawingml/2006/main" noGrp="1"/>
          </p:cNvSpPr>
          <p:nvPr/>
        </p:nvSpPr>
        <p:spPr>
          <a:xfrm xmlns:a="http://schemas.openxmlformats.org/drawingml/2006/main">
            <a:off x="8496300" y="5276850"/>
            <a:ext cx="2743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1200" b="1">
                <a:solidFill>
                  <a:srgbClr val="F4C568"/>
                </a:solidFill>
                <a:latin typeface="Arial"/>
                <a:ea typeface="Arial"/>
                <a:cs typeface="Arial"/>
              </a:defRPr>
            </a:pPr>
            <a:r>
              <a:rPr sz="1200" b="1">
                <a:solidFill>
                  <a:srgbClr val="F4C568"/>
                </a:solidFill>
                <a:latin typeface="Arial"/>
                <a:ea typeface="Arial"/>
                <a:cs typeface="Arial"/>
              </a:rPr>
              <a:t>NEW AUTHORITY REQUIRED</a:t>
            </a:r>
          </a:p>
        </p:txBody>
      </p:sp>
      <p:sp>
        <p:nvSpPr>
          <p:cNvPr id="33" name="">
            <a:extLst xmlns:a="http://schemas.openxmlformats.org/drawingml/2006/main">
              <a:ext uri="{FF2B5EF4-FFF2-40B4-BE49-F238E27FC236}">
                <a16:creationId xmlns:a16="http://schemas.microsoft.com/office/drawing/2014/main" id="{92A5894A-D375-4F68-B93A-B1EDDEBC4E6F}"/>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34" name="">
            <a:extLst xmlns:a="http://schemas.openxmlformats.org/drawingml/2006/main">
              <a:ext uri="{FF2B5EF4-FFF2-40B4-BE49-F238E27FC236}">
                <a16:creationId xmlns:a16="http://schemas.microsoft.com/office/drawing/2014/main" id="{B9E8E6B7-5964-411C-951E-CD6682569BCB}"/>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35" name="">
            <a:extLst xmlns:a="http://schemas.openxmlformats.org/drawingml/2006/main">
              <a:ext uri="{FF2B5EF4-FFF2-40B4-BE49-F238E27FC236}">
                <a16:creationId xmlns:a16="http://schemas.microsoft.com/office/drawing/2014/main" id="{8C7FBCA8-3175-4E34-B345-92549031BD6A}"/>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09</a:t>
            </a:r>
          </a:p>
        </p:txBody>
      </p:sp>
    </p:spTree>
    <p:extLst>
      <p:ext uri="{BB962C8B-B14F-4D97-AF65-F5344CB8AC3E}">
        <p14:creationId xmlns:p14="http://schemas.microsoft.com/office/powerpoint/2010/main" val="664209648"/>
      </p:ext>
    </p:extLst>
  </p:cSld>
</p:sld>
</file>

<file path=ppt/slides/slide10.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EED621D7-BA63-41D1-A26B-A0B9C9D95ADC}"/>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CONSTRAINED FLEXIBILITY</a:t>
            </a:r>
          </a:p>
        </p:txBody>
      </p:sp>
      <p:sp>
        <p:nvSpPr>
          <p:cNvPr id="2" name="">
            <a:extLst xmlns:a="http://schemas.openxmlformats.org/drawingml/2006/main">
              <a:ext uri="{FF2B5EF4-FFF2-40B4-BE49-F238E27FC236}">
                <a16:creationId xmlns:a16="http://schemas.microsoft.com/office/drawing/2014/main" id="{D047D4DD-56FD-41CB-8665-7CBF616325B8}"/>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Energy flexibility cannot consume protected production</a:t>
            </a:r>
          </a:p>
        </p:txBody>
      </p:sp>
      <p:sp>
        <p:nvSpPr>
          <p:cNvPr id="3" name="">
            <a:extLst xmlns:a="http://schemas.openxmlformats.org/drawingml/2006/main">
              <a:ext uri="{FF2B5EF4-FFF2-40B4-BE49-F238E27FC236}">
                <a16:creationId xmlns:a16="http://schemas.microsoft.com/office/drawing/2014/main" id="{426A605D-95D3-490D-985A-DFD61922CDEC}"/>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A credible portfolio keeps quality-critical work protected and leaves missing dispatch evidence visible.</a:t>
            </a:r>
          </a:p>
        </p:txBody>
      </p:sp>
      <p:sp>
        <p:nvSpPr>
          <p:cNvPr id="4" name="">
            <a:extLst xmlns:a="http://schemas.openxmlformats.org/drawingml/2006/main">
              <a:ext uri="{FF2B5EF4-FFF2-40B4-BE49-F238E27FC236}">
                <a16:creationId xmlns:a16="http://schemas.microsoft.com/office/drawing/2014/main" id="{D083B95E-BE50-4892-8D3A-AF4E9FD0AFD1}"/>
              </a:ext>
            </a:extLst>
          </p:cNvPr>
          <p:cNvSpPr>
            <a:spLocks xmlns:a="http://schemas.openxmlformats.org/drawingml/2006/main" noGrp="1"/>
          </p:cNvSpPr>
          <p:nvPr/>
        </p:nvSpPr>
        <p:spPr>
          <a:xfrm xmlns:a="http://schemas.openxmlformats.org/drawingml/2006/main">
            <a:off x="609600" y="2247900"/>
            <a:ext cx="4171950" cy="3314700"/>
          </a:xfrm>
          <a:prstGeom xmlns:a="http://schemas.openxmlformats.org/drawingml/2006/main" prst="roundRect">
            <a:avLst>
              <a:gd name="adj" fmla="val 5747"/>
            </a:avLst>
          </a:prstGeom>
          <a:solidFill xmlns:a="http://schemas.openxmlformats.org/drawingml/2006/main">
            <a:srgbClr val="122227"/>
          </a:solidFill>
          <a:ln xmlns:a="http://schemas.openxmlformats.org/drawingml/2006/main" w="0">
            <a:solidFill>
              <a:srgbClr val="122227"/>
            </a:solidFill>
            <a:prstDash val="solid"/>
          </a:ln>
        </p:spPr>
      </p:sp>
      <p:sp>
        <p:nvSpPr>
          <p:cNvPr id="5" name="">
            <a:extLst xmlns:a="http://schemas.openxmlformats.org/drawingml/2006/main">
              <a:ext uri="{FF2B5EF4-FFF2-40B4-BE49-F238E27FC236}">
                <a16:creationId xmlns:a16="http://schemas.microsoft.com/office/drawing/2014/main" id="{CCEE5644-F7D8-4C84-B11B-91C7E26E9843}"/>
              </a:ext>
            </a:extLst>
          </p:cNvPr>
          <p:cNvSpPr>
            <a:spLocks xmlns:a="http://schemas.openxmlformats.org/drawingml/2006/main" noGrp="1"/>
          </p:cNvSpPr>
          <p:nvPr/>
        </p:nvSpPr>
        <p:spPr>
          <a:xfrm xmlns:a="http://schemas.openxmlformats.org/drawingml/2006/main">
            <a:off x="914400" y="2571750"/>
            <a:ext cx="3333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4050" b="1">
                <a:solidFill>
                  <a:srgbClr val="FFFFFF"/>
                </a:solidFill>
                <a:latin typeface="Arial"/>
                <a:ea typeface="Arial"/>
                <a:cs typeface="Arial"/>
              </a:defRPr>
            </a:pPr>
            <a:r>
              <a:rPr sz="4050" b="1">
                <a:solidFill>
                  <a:srgbClr val="FFFFFF"/>
                </a:solidFill>
                <a:latin typeface="Arial"/>
                <a:ea typeface="Arial"/>
                <a:cs typeface="Arial"/>
              </a:rPr>
              <a:t>820 kW</a:t>
            </a:r>
          </a:p>
        </p:txBody>
      </p:sp>
      <p:sp>
        <p:nvSpPr>
          <p:cNvPr id="6" name="">
            <a:extLst xmlns:a="http://schemas.openxmlformats.org/drawingml/2006/main">
              <a:ext uri="{FF2B5EF4-FFF2-40B4-BE49-F238E27FC236}">
                <a16:creationId xmlns:a16="http://schemas.microsoft.com/office/drawing/2014/main" id="{FA4EC282-42DC-4D72-8E4E-D9A3D23DD34A}"/>
              </a:ext>
            </a:extLst>
          </p:cNvPr>
          <p:cNvSpPr>
            <a:spLocks xmlns:a="http://schemas.openxmlformats.org/drawingml/2006/main" noGrp="1"/>
          </p:cNvSpPr>
          <p:nvPr/>
        </p:nvSpPr>
        <p:spPr>
          <a:xfrm xmlns:a="http://schemas.openxmlformats.org/drawingml/2006/main">
            <a:off x="914400" y="3314700"/>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75" b="1">
                <a:solidFill>
                  <a:srgbClr val="42C9D7"/>
                </a:solidFill>
                <a:latin typeface="Arial"/>
                <a:ea typeface="Arial"/>
                <a:cs typeface="Arial"/>
              </a:defRPr>
            </a:pPr>
            <a:r>
              <a:rPr sz="1875" b="1">
                <a:solidFill>
                  <a:srgbClr val="42C9D7"/>
                </a:solidFill>
                <a:latin typeface="Arial"/>
                <a:ea typeface="Arial"/>
                <a:cs typeface="Arial"/>
              </a:rPr>
              <a:t>16:00–17:30</a:t>
            </a:r>
          </a:p>
        </p:txBody>
      </p:sp>
      <p:sp>
        <p:nvSpPr>
          <p:cNvPr id="7" name="">
            <a:extLst xmlns:a="http://schemas.openxmlformats.org/drawingml/2006/main">
              <a:ext uri="{FF2B5EF4-FFF2-40B4-BE49-F238E27FC236}">
                <a16:creationId xmlns:a16="http://schemas.microsoft.com/office/drawing/2014/main" id="{35228FC0-83E2-48D9-B8FE-CE04B7752567}"/>
              </a:ext>
            </a:extLst>
          </p:cNvPr>
          <p:cNvSpPr>
            <a:spLocks xmlns:a="http://schemas.openxmlformats.org/drawingml/2006/main" noGrp="1"/>
          </p:cNvSpPr>
          <p:nvPr/>
        </p:nvSpPr>
        <p:spPr>
          <a:xfrm xmlns:a="http://schemas.openxmlformats.org/drawingml/2006/main">
            <a:off x="914400" y="371475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0">
                <a:solidFill>
                  <a:srgbClr val="FFFFFF"/>
                </a:solidFill>
                <a:latin typeface="Arial"/>
                <a:ea typeface="Arial"/>
                <a:cs typeface="Arial"/>
              </a:defRPr>
            </a:pPr>
            <a:r>
              <a:rPr sz="1275" b="0">
                <a:solidFill>
                  <a:srgbClr val="FFFFFF"/>
                </a:solidFill>
                <a:latin typeface="Arial"/>
                <a:ea typeface="Arial"/>
                <a:cs typeface="Arial"/>
              </a:rPr>
              <a:t>18 five-minute intervals</a:t>
            </a:r>
          </a:p>
        </p:txBody>
      </p:sp>
      <p:sp>
        <p:nvSpPr>
          <p:cNvPr id="8" name="">
            <a:extLst xmlns:a="http://schemas.openxmlformats.org/drawingml/2006/main">
              <a:ext uri="{FF2B5EF4-FFF2-40B4-BE49-F238E27FC236}">
                <a16:creationId xmlns:a16="http://schemas.microsoft.com/office/drawing/2014/main" id="{856F0556-FF1D-4887-97AB-F9276C00292D}"/>
              </a:ext>
            </a:extLst>
          </p:cNvPr>
          <p:cNvSpPr>
            <a:spLocks xmlns:a="http://schemas.openxmlformats.org/drawingml/2006/main" noGrp="1"/>
          </p:cNvSpPr>
          <p:nvPr/>
        </p:nvSpPr>
        <p:spPr>
          <a:xfrm xmlns:a="http://schemas.openxmlformats.org/drawingml/2006/main">
            <a:off x="914400" y="4248150"/>
            <a:ext cx="3200400" cy="0"/>
          </a:xfrm>
          <a:prstGeom xmlns:a="http://schemas.openxmlformats.org/drawingml/2006/main" prst="line">
            <a:avLst/>
          </a:prstGeom>
          <a:noFill xmlns:a="http://schemas.openxmlformats.org/drawingml/2006/main"/>
          <a:ln xmlns:a="http://schemas.openxmlformats.org/drawingml/2006/main" w="9525">
            <a:solidFill>
              <a:srgbClr val="42565D"/>
            </a:solidFill>
            <a:prstDash val="solid"/>
          </a:ln>
        </p:spPr>
      </p:sp>
      <p:sp>
        <p:nvSpPr>
          <p:cNvPr id="9" name="">
            <a:extLst xmlns:a="http://schemas.openxmlformats.org/drawingml/2006/main">
              <a:ext uri="{FF2B5EF4-FFF2-40B4-BE49-F238E27FC236}">
                <a16:creationId xmlns:a16="http://schemas.microsoft.com/office/drawing/2014/main" id="{51BC633B-3D8D-4DCE-8310-250345A9D367}"/>
              </a:ext>
            </a:extLst>
          </p:cNvPr>
          <p:cNvSpPr>
            <a:spLocks xmlns:a="http://schemas.openxmlformats.org/drawingml/2006/main" noGrp="1"/>
          </p:cNvSpPr>
          <p:nvPr/>
        </p:nvSpPr>
        <p:spPr>
          <a:xfrm xmlns:a="http://schemas.openxmlformats.org/drawingml/2006/main">
            <a:off x="914400" y="4457700"/>
            <a:ext cx="2476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AAB8BC"/>
                </a:solidFill>
                <a:latin typeface="Arial"/>
                <a:ea typeface="Arial"/>
                <a:cs typeface="Arial"/>
              </a:defRPr>
            </a:pPr>
            <a:r>
              <a:rPr sz="825" b="1">
                <a:solidFill>
                  <a:srgbClr val="AAB8BC"/>
                </a:solidFill>
                <a:latin typeface="Arial"/>
                <a:ea typeface="Arial"/>
                <a:cs typeface="Arial"/>
              </a:rPr>
              <a:t>AUTHORED PORTFOLIO CLAIM</a:t>
            </a:r>
          </a:p>
        </p:txBody>
      </p:sp>
      <p:sp>
        <p:nvSpPr>
          <p:cNvPr id="10" name="">
            <a:extLst xmlns:a="http://schemas.openxmlformats.org/drawingml/2006/main">
              <a:ext uri="{FF2B5EF4-FFF2-40B4-BE49-F238E27FC236}">
                <a16:creationId xmlns:a16="http://schemas.microsoft.com/office/drawing/2014/main" id="{9377E45E-7077-41E4-A736-D756B87AC5F7}"/>
              </a:ext>
            </a:extLst>
          </p:cNvPr>
          <p:cNvSpPr>
            <a:spLocks xmlns:a="http://schemas.openxmlformats.org/drawingml/2006/main" noGrp="1"/>
          </p:cNvSpPr>
          <p:nvPr/>
        </p:nvSpPr>
        <p:spPr>
          <a:xfrm xmlns:a="http://schemas.openxmlformats.org/drawingml/2006/main">
            <a:off x="914400" y="4724400"/>
            <a:ext cx="314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650" b="1">
                <a:solidFill>
                  <a:srgbClr val="9CE1C5"/>
                </a:solidFill>
                <a:latin typeface="Arial"/>
                <a:ea typeface="Arial"/>
                <a:cs typeface="Arial"/>
              </a:defRPr>
            </a:pPr>
            <a:r>
              <a:rPr sz="1650" b="1">
                <a:solidFill>
                  <a:srgbClr val="9CE1C5"/>
                </a:solidFill>
                <a:latin typeface="Arial"/>
                <a:ea typeface="Arial"/>
                <a:cs typeface="Arial"/>
              </a:rPr>
              <a:t>822–836 kW each interval</a:t>
            </a:r>
          </a:p>
        </p:txBody>
      </p:sp>
      <p:sp>
        <p:nvSpPr>
          <p:cNvPr id="11" name="">
            <a:extLst xmlns:a="http://schemas.openxmlformats.org/drawingml/2006/main">
              <a:ext uri="{FF2B5EF4-FFF2-40B4-BE49-F238E27FC236}">
                <a16:creationId xmlns:a16="http://schemas.microsoft.com/office/drawing/2014/main" id="{4CA60222-736B-4DF4-8C25-13C0A069F7D8}"/>
              </a:ext>
            </a:extLst>
          </p:cNvPr>
          <p:cNvSpPr>
            <a:spLocks xmlns:a="http://schemas.openxmlformats.org/drawingml/2006/main" noGrp="1"/>
          </p:cNvSpPr>
          <p:nvPr/>
        </p:nvSpPr>
        <p:spPr>
          <a:xfrm xmlns:a="http://schemas.openxmlformats.org/drawingml/2006/main">
            <a:off x="914400" y="5162550"/>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F4C568"/>
                </a:solidFill>
                <a:latin typeface="Arial"/>
                <a:ea typeface="Arial"/>
                <a:cs typeface="Arial"/>
              </a:defRPr>
            </a:pPr>
            <a:r>
              <a:rPr sz="975" b="1">
                <a:solidFill>
                  <a:srgbClr val="F4C568"/>
                </a:solidFill>
                <a:latin typeface="Arial"/>
                <a:ea typeface="Arial"/>
                <a:cs typeface="Arial"/>
              </a:rPr>
              <a:t>Exact profile not materialized</a:t>
            </a:r>
          </a:p>
        </p:txBody>
      </p:sp>
      <p:sp>
        <p:nvSpPr>
          <p:cNvPr id="12" name="">
            <a:extLst xmlns:a="http://schemas.openxmlformats.org/drawingml/2006/main">
              <a:ext uri="{FF2B5EF4-FFF2-40B4-BE49-F238E27FC236}">
                <a16:creationId xmlns:a16="http://schemas.microsoft.com/office/drawing/2014/main" id="{2B15381D-99C9-42AE-843E-69EAD7C54D9C}"/>
              </a:ext>
            </a:extLst>
          </p:cNvPr>
          <p:cNvSpPr>
            <a:spLocks xmlns:a="http://schemas.openxmlformats.org/drawingml/2006/main" noGrp="1"/>
          </p:cNvSpPr>
          <p:nvPr/>
        </p:nvSpPr>
        <p:spPr>
          <a:xfrm xmlns:a="http://schemas.openxmlformats.org/drawingml/2006/main">
            <a:off x="5257800" y="2324100"/>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650" b="1">
                <a:solidFill>
                  <a:srgbClr val="28745A"/>
                </a:solidFill>
                <a:latin typeface="Arial"/>
                <a:ea typeface="Arial"/>
                <a:cs typeface="Arial"/>
              </a:defRPr>
            </a:pPr>
            <a:r>
              <a:rPr sz="1650" b="1">
                <a:solidFill>
                  <a:srgbClr val="28745A"/>
                </a:solidFill>
                <a:latin typeface="Arial"/>
                <a:ea typeface="Arial"/>
                <a:cs typeface="Arial"/>
              </a:rPr>
              <a:t>Eligible examples</a:t>
            </a:r>
          </a:p>
        </p:txBody>
      </p:sp>
      <p:sp>
        <p:nvSpPr>
          <p:cNvPr id="13" name="">
            <a:extLst xmlns:a="http://schemas.openxmlformats.org/drawingml/2006/main">
              <a:ext uri="{FF2B5EF4-FFF2-40B4-BE49-F238E27FC236}">
                <a16:creationId xmlns:a16="http://schemas.microsoft.com/office/drawing/2014/main" id="{B544E3E0-8A85-4867-AF68-707C4EE50371}"/>
              </a:ext>
            </a:extLst>
          </p:cNvPr>
          <p:cNvSpPr>
            <a:spLocks xmlns:a="http://schemas.openxmlformats.org/drawingml/2006/main" noGrp="1"/>
          </p:cNvSpPr>
          <p:nvPr/>
        </p:nvSpPr>
        <p:spPr>
          <a:xfrm xmlns:a="http://schemas.openxmlformats.org/drawingml/2006/main">
            <a:off x="5257800" y="2762250"/>
            <a:ext cx="2800350" cy="1657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0" indent="-12" algn="l">
              <a:lnSpc>
                <a:spcPct val="116000"/>
              </a:lnSpc>
              <a:buNone/>
              <a:defRPr sz="1275" b="0">
                <a:solidFill>
                  <a:srgbClr val="122227"/>
                </a:solidFill>
                <a:latin typeface="Arial"/>
                <a:ea typeface="Arial"/>
                <a:cs typeface="Arial"/>
              </a:defRPr>
            </a:pPr>
            <a:r>
              <a:rPr sz="1275" b="0">
                <a:solidFill>
                  <a:srgbClr val="122227"/>
                </a:solidFill>
                <a:latin typeface="Arial"/>
                <a:ea typeface="Arial"/>
                <a:cs typeface="Arial"/>
              </a:rPr>
              <a:t>Delay unstarted laser nests</a:t>
            </a:r>
          </a:p>
          <a:p xmlns:a="http://schemas.openxmlformats.org/drawingml/2006/main">
            <a:pPr marL="20" indent="-12" algn="l">
              <a:lnSpc>
                <a:spcPct val="116000"/>
              </a:lnSpc>
              <a:buNone/>
              <a:defRPr sz="1275" b="0">
                <a:solidFill>
                  <a:srgbClr val="122227"/>
                </a:solidFill>
                <a:latin typeface="Arial"/>
                <a:ea typeface="Arial"/>
                <a:cs typeface="Arial"/>
              </a:defRPr>
            </a:pPr>
            <a:r>
              <a:rPr sz="1275" b="0">
                <a:solidFill>
                  <a:srgbClr val="122227"/>
                </a:solidFill>
                <a:latin typeface="Arial"/>
                <a:ea typeface="Arial"/>
                <a:cs typeface="Arial"/>
              </a:rPr>
              <a:t>Defer the next oven firing</a:t>
            </a:r>
          </a:p>
          <a:p xmlns:a="http://schemas.openxmlformats.org/drawingml/2006/main">
            <a:pPr marL="20" indent="-12" algn="l">
              <a:lnSpc>
                <a:spcPct val="116000"/>
              </a:lnSpc>
              <a:buNone/>
              <a:defRPr sz="1275" b="0">
                <a:solidFill>
                  <a:srgbClr val="122227"/>
                </a:solidFill>
                <a:latin typeface="Arial"/>
                <a:ea typeface="Arial"/>
                <a:cs typeface="Arial"/>
              </a:defRPr>
            </a:pPr>
            <a:r>
              <a:rPr sz="1275" b="0">
                <a:solidFill>
                  <a:srgbClr val="122227"/>
                </a:solidFill>
                <a:latin typeface="Arial"/>
                <a:ea typeface="Arial"/>
                <a:cs typeface="Arial"/>
              </a:rPr>
              <a:t>Defer a compressor restart</a:t>
            </a:r>
          </a:p>
          <a:p xmlns:a="http://schemas.openxmlformats.org/drawingml/2006/main">
            <a:pPr marL="20" indent="-12" algn="l">
              <a:lnSpc>
                <a:spcPct val="116000"/>
              </a:lnSpc>
              <a:buNone/>
              <a:defRPr sz="1275" b="0">
                <a:solidFill>
                  <a:srgbClr val="122227"/>
                </a:solidFill>
                <a:latin typeface="Arial"/>
                <a:ea typeface="Arial"/>
                <a:cs typeface="Arial"/>
              </a:defRPr>
            </a:pPr>
            <a:r>
              <a:rPr sz="1275" b="0">
                <a:solidFill>
                  <a:srgbClr val="122227"/>
                </a:solidFill>
                <a:latin typeface="Arial"/>
                <a:ea typeface="Arial"/>
                <a:cs typeface="Arial"/>
              </a:rPr>
              <a:t>Exchange unstarted final-test slots</a:t>
            </a:r>
          </a:p>
        </p:txBody>
      </p:sp>
      <p:sp>
        <p:nvSpPr>
          <p:cNvPr id="14" name="">
            <a:extLst xmlns:a="http://schemas.openxmlformats.org/drawingml/2006/main">
              <a:ext uri="{FF2B5EF4-FFF2-40B4-BE49-F238E27FC236}">
                <a16:creationId xmlns:a16="http://schemas.microsoft.com/office/drawing/2014/main" id="{9A0E7C34-6A54-48D9-9CE5-6D7FF1D6651D}"/>
              </a:ext>
            </a:extLst>
          </p:cNvPr>
          <p:cNvSpPr>
            <a:spLocks xmlns:a="http://schemas.openxmlformats.org/drawingml/2006/main" noGrp="1"/>
          </p:cNvSpPr>
          <p:nvPr/>
        </p:nvSpPr>
        <p:spPr>
          <a:xfrm xmlns:a="http://schemas.openxmlformats.org/drawingml/2006/main">
            <a:off x="8477250" y="2324100"/>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650" b="1">
                <a:solidFill>
                  <a:srgbClr val="88382F"/>
                </a:solidFill>
                <a:latin typeface="Arial"/>
                <a:ea typeface="Arial"/>
                <a:cs typeface="Arial"/>
              </a:defRPr>
            </a:pPr>
            <a:r>
              <a:rPr sz="1650" b="1">
                <a:solidFill>
                  <a:srgbClr val="88382F"/>
                </a:solidFill>
                <a:latin typeface="Arial"/>
                <a:ea typeface="Arial"/>
                <a:cs typeface="Arial"/>
              </a:rPr>
              <a:t>Protected</a:t>
            </a:r>
          </a:p>
        </p:txBody>
      </p:sp>
      <p:sp>
        <p:nvSpPr>
          <p:cNvPr id="15" name="">
            <a:extLst xmlns:a="http://schemas.openxmlformats.org/drawingml/2006/main">
              <a:ext uri="{FF2B5EF4-FFF2-40B4-BE49-F238E27FC236}">
                <a16:creationId xmlns:a16="http://schemas.microsoft.com/office/drawing/2014/main" id="{B0A7A642-F1A7-4753-83B2-B1B46BC4E5D8}"/>
              </a:ext>
            </a:extLst>
          </p:cNvPr>
          <p:cNvSpPr>
            <a:spLocks xmlns:a="http://schemas.openxmlformats.org/drawingml/2006/main" noGrp="1"/>
          </p:cNvSpPr>
          <p:nvPr/>
        </p:nvSpPr>
        <p:spPr>
          <a:xfrm xmlns:a="http://schemas.openxmlformats.org/drawingml/2006/main">
            <a:off x="8477250" y="2762250"/>
            <a:ext cx="2800350"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0" indent="-12" algn="l">
              <a:lnSpc>
                <a:spcPct val="116000"/>
              </a:lnSpc>
              <a:buNone/>
              <a:defRPr sz="1275" b="0">
                <a:solidFill>
                  <a:srgbClr val="122227"/>
                </a:solidFill>
                <a:latin typeface="Arial"/>
                <a:ea typeface="Arial"/>
                <a:cs typeface="Arial"/>
              </a:defRPr>
            </a:pPr>
            <a:r>
              <a:rPr sz="1275" b="0">
                <a:solidFill>
                  <a:srgbClr val="122227"/>
                </a:solidFill>
                <a:latin typeface="Arial"/>
                <a:ea typeface="Arial"/>
                <a:cs typeface="Arial"/>
              </a:rPr>
              <a:t>Active powder-coat cure</a:t>
            </a:r>
          </a:p>
          <a:p xmlns:a="http://schemas.openxmlformats.org/drawingml/2006/main">
            <a:pPr marL="20" indent="-12" algn="l">
              <a:lnSpc>
                <a:spcPct val="116000"/>
              </a:lnSpc>
              <a:buNone/>
              <a:defRPr sz="1275" b="0">
                <a:solidFill>
                  <a:srgbClr val="122227"/>
                </a:solidFill>
                <a:latin typeface="Arial"/>
                <a:ea typeface="Arial"/>
                <a:cs typeface="Arial"/>
              </a:defRPr>
            </a:pPr>
            <a:r>
              <a:rPr sz="1275" b="0">
                <a:solidFill>
                  <a:srgbClr val="122227"/>
                </a:solidFill>
                <a:latin typeface="Arial"/>
                <a:ea typeface="Arial"/>
                <a:cs typeface="Arial"/>
              </a:rPr>
              <a:t>Evacuation and charging</a:t>
            </a:r>
          </a:p>
          <a:p xmlns:a="http://schemas.openxmlformats.org/drawingml/2006/main">
            <a:pPr marL="20" indent="-12" algn="l">
              <a:lnSpc>
                <a:spcPct val="116000"/>
              </a:lnSpc>
              <a:buNone/>
              <a:defRPr sz="1275" b="0">
                <a:solidFill>
                  <a:srgbClr val="122227"/>
                </a:solidFill>
                <a:latin typeface="Arial"/>
                <a:ea typeface="Arial"/>
                <a:cs typeface="Arial"/>
              </a:defRPr>
            </a:pPr>
            <a:r>
              <a:rPr sz="1275" b="0">
                <a:solidFill>
                  <a:srgbClr val="122227"/>
                </a:solidFill>
                <a:latin typeface="Arial"/>
                <a:ea typeface="Arial"/>
                <a:cs typeface="Arial"/>
              </a:rPr>
              <a:t>Non-interruptible quality cycles</a:t>
            </a:r>
          </a:p>
        </p:txBody>
      </p:sp>
      <p:sp>
        <p:nvSpPr>
          <p:cNvPr id="16" name="">
            <a:extLst xmlns:a="http://schemas.openxmlformats.org/drawingml/2006/main">
              <a:ext uri="{FF2B5EF4-FFF2-40B4-BE49-F238E27FC236}">
                <a16:creationId xmlns:a16="http://schemas.microsoft.com/office/drawing/2014/main" id="{1E868D84-8364-42B9-8E44-BBD5F692D6DB}"/>
              </a:ext>
            </a:extLst>
          </p:cNvPr>
          <p:cNvSpPr>
            <a:spLocks xmlns:a="http://schemas.openxmlformats.org/drawingml/2006/main" noGrp="1"/>
          </p:cNvSpPr>
          <p:nvPr/>
        </p:nvSpPr>
        <p:spPr>
          <a:xfrm xmlns:a="http://schemas.openxmlformats.org/drawingml/2006/main">
            <a:off x="5257800" y="4667250"/>
            <a:ext cx="6019800" cy="895350"/>
          </a:xfrm>
          <a:prstGeom xmlns:a="http://schemas.openxmlformats.org/drawingml/2006/main" prst="roundRect">
            <a:avLst>
              <a:gd name="adj" fmla="val 19149"/>
            </a:avLst>
          </a:prstGeom>
          <a:solidFill xmlns:a="http://schemas.openxmlformats.org/drawingml/2006/main">
            <a:srgbClr val="F1F4F5"/>
          </a:solidFill>
          <a:ln xmlns:a="http://schemas.openxmlformats.org/drawingml/2006/main" w="9525">
            <a:solidFill>
              <a:srgbClr val="E7EEF0"/>
            </a:solidFill>
            <a:prstDash val="solid"/>
          </a:ln>
        </p:spPr>
      </p:sp>
      <p:sp>
        <p:nvSpPr>
          <p:cNvPr id="17" name="">
            <a:extLst xmlns:a="http://schemas.openxmlformats.org/drawingml/2006/main">
              <a:ext uri="{FF2B5EF4-FFF2-40B4-BE49-F238E27FC236}">
                <a16:creationId xmlns:a16="http://schemas.microsoft.com/office/drawing/2014/main" id="{247D9D71-954B-45AB-A21C-3F6B2FDAFFE0}"/>
              </a:ext>
            </a:extLst>
          </p:cNvPr>
          <p:cNvSpPr>
            <a:spLocks xmlns:a="http://schemas.openxmlformats.org/drawingml/2006/main" noGrp="1"/>
          </p:cNvSpPr>
          <p:nvPr/>
        </p:nvSpPr>
        <p:spPr>
          <a:xfrm xmlns:a="http://schemas.openxmlformats.org/drawingml/2006/main">
            <a:off x="5486400" y="4857750"/>
            <a:ext cx="1428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MISSING EVIDENCE</a:t>
            </a:r>
          </a:p>
        </p:txBody>
      </p:sp>
      <p:sp>
        <p:nvSpPr>
          <p:cNvPr id="18" name="">
            <a:extLst xmlns:a="http://schemas.openxmlformats.org/drawingml/2006/main">
              <a:ext uri="{FF2B5EF4-FFF2-40B4-BE49-F238E27FC236}">
                <a16:creationId xmlns:a16="http://schemas.microsoft.com/office/drawing/2014/main" id="{BC7996F4-9BEC-4488-891C-A9066168F771}"/>
              </a:ext>
            </a:extLst>
          </p:cNvPr>
          <p:cNvSpPr>
            <a:spLocks xmlns:a="http://schemas.openxmlformats.org/drawingml/2006/main" noGrp="1"/>
          </p:cNvSpPr>
          <p:nvPr/>
        </p:nvSpPr>
        <p:spPr>
          <a:xfrm xmlns:a="http://schemas.openxmlformats.org/drawingml/2006/main">
            <a:off x="5486400" y="5143500"/>
            <a:ext cx="552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1">
                <a:solidFill>
                  <a:srgbClr val="88382F"/>
                </a:solidFill>
                <a:latin typeface="Arial"/>
                <a:ea typeface="Arial"/>
                <a:cs typeface="Arial"/>
              </a:defRPr>
            </a:pPr>
            <a:r>
              <a:rPr sz="1200" b="1">
                <a:solidFill>
                  <a:srgbClr val="88382F"/>
                </a:solidFill>
                <a:latin typeface="Arial"/>
                <a:ea typeface="Arial"/>
                <a:cs typeface="Arial"/>
              </a:rPr>
              <a:t>tariff · ramp · rebound · action kW · dispatch receipt · meter receipt</a:t>
            </a:r>
          </a:p>
        </p:txBody>
      </p:sp>
      <p:sp>
        <p:nvSpPr>
          <p:cNvPr id="19" name="">
            <a:extLst xmlns:a="http://schemas.openxmlformats.org/drawingml/2006/main">
              <a:ext uri="{FF2B5EF4-FFF2-40B4-BE49-F238E27FC236}">
                <a16:creationId xmlns:a16="http://schemas.microsoft.com/office/drawing/2014/main" id="{980EE6D9-8E92-497B-8373-A09FD7F053D2}"/>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20" name="">
            <a:extLst xmlns:a="http://schemas.openxmlformats.org/drawingml/2006/main">
              <a:ext uri="{FF2B5EF4-FFF2-40B4-BE49-F238E27FC236}">
                <a16:creationId xmlns:a16="http://schemas.microsoft.com/office/drawing/2014/main" id="{3EFB4958-F374-4FD3-BB28-D75CE084D17D}"/>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21" name="">
            <a:extLst xmlns:a="http://schemas.openxmlformats.org/drawingml/2006/main">
              <a:ext uri="{FF2B5EF4-FFF2-40B4-BE49-F238E27FC236}">
                <a16:creationId xmlns:a16="http://schemas.microsoft.com/office/drawing/2014/main" id="{E1100677-F89A-49BE-AE54-24C036783B68}"/>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10</a:t>
            </a:r>
          </a:p>
        </p:txBody>
      </p:sp>
    </p:spTree>
    <p:extLst>
      <p:ext uri="{BB962C8B-B14F-4D97-AF65-F5344CB8AC3E}">
        <p14:creationId xmlns:p14="http://schemas.microsoft.com/office/powerpoint/2010/main" val="567470325"/>
      </p:ext>
    </p:extLst>
  </p:cSld>
</p:sld>
</file>

<file path=ppt/slides/slide11.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A3D8EC7-3D65-44FD-ABB0-EDCDC5E59192}"/>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EVALUATION BOUNDARY</a:t>
            </a:r>
          </a:p>
        </p:txBody>
      </p:sp>
      <p:sp>
        <p:nvSpPr>
          <p:cNvPr id="2" name="">
            <a:extLst xmlns:a="http://schemas.openxmlformats.org/drawingml/2006/main">
              <a:ext uri="{FF2B5EF4-FFF2-40B4-BE49-F238E27FC236}">
                <a16:creationId xmlns:a16="http://schemas.microsoft.com/office/drawing/2014/main" id="{A89D1B65-566F-4156-ADA3-BC9FC9EC777D}"/>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What Grid contributes—and what remains unqualified</a:t>
            </a:r>
          </a:p>
        </p:txBody>
      </p:sp>
      <p:sp>
        <p:nvSpPr>
          <p:cNvPr id="3" name="">
            <a:extLst xmlns:a="http://schemas.openxmlformats.org/drawingml/2006/main">
              <a:ext uri="{FF2B5EF4-FFF2-40B4-BE49-F238E27FC236}">
                <a16:creationId xmlns:a16="http://schemas.microsoft.com/office/drawing/2014/main" id="{D3F7DFDC-BBBC-4DB3-A710-C1A9D3D7384C}"/>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The credible claim is compositional. The gaps are part of the design contract.</a:t>
            </a:r>
          </a:p>
        </p:txBody>
      </p:sp>
      <p:sp>
        <p:nvSpPr>
          <p:cNvPr id="4" name="">
            <a:extLst xmlns:a="http://schemas.openxmlformats.org/drawingml/2006/main">
              <a:ext uri="{FF2B5EF4-FFF2-40B4-BE49-F238E27FC236}">
                <a16:creationId xmlns:a16="http://schemas.microsoft.com/office/drawing/2014/main" id="{687D0B3D-83BF-4005-82FF-5D081F0D9550}"/>
              </a:ext>
            </a:extLst>
          </p:cNvPr>
          <p:cNvSpPr>
            <a:spLocks xmlns:a="http://schemas.openxmlformats.org/drawingml/2006/main" noGrp="1"/>
          </p:cNvSpPr>
          <p:nvPr/>
        </p:nvSpPr>
        <p:spPr>
          <a:xfrm xmlns:a="http://schemas.openxmlformats.org/drawingml/2006/main">
            <a:off x="609600" y="2209800"/>
            <a:ext cx="5219700" cy="3429000"/>
          </a:xfrm>
          <a:prstGeom xmlns:a="http://schemas.openxmlformats.org/drawingml/2006/main" prst="roundRect">
            <a:avLst>
              <a:gd name="adj" fmla="val 5000"/>
            </a:avLst>
          </a:prstGeom>
          <a:solidFill xmlns:a="http://schemas.openxmlformats.org/drawingml/2006/main">
            <a:srgbClr val="EAF8F3"/>
          </a:solidFill>
          <a:ln xmlns:a="http://schemas.openxmlformats.org/drawingml/2006/main" w="9525">
            <a:solidFill>
              <a:srgbClr val="C8EBDD"/>
            </a:solidFill>
            <a:prstDash val="solid"/>
          </a:ln>
        </p:spPr>
      </p:sp>
      <p:sp>
        <p:nvSpPr>
          <p:cNvPr id="5" name="">
            <a:extLst xmlns:a="http://schemas.openxmlformats.org/drawingml/2006/main">
              <a:ext uri="{FF2B5EF4-FFF2-40B4-BE49-F238E27FC236}">
                <a16:creationId xmlns:a16="http://schemas.microsoft.com/office/drawing/2014/main" id="{B4EA6868-5348-4F3D-896A-D20564F90D40}"/>
              </a:ext>
            </a:extLst>
          </p:cNvPr>
          <p:cNvSpPr>
            <a:spLocks xmlns:a="http://schemas.openxmlformats.org/drawingml/2006/main" noGrp="1"/>
          </p:cNvSpPr>
          <p:nvPr/>
        </p:nvSpPr>
        <p:spPr>
          <a:xfrm xmlns:a="http://schemas.openxmlformats.org/drawingml/2006/main">
            <a:off x="6362700" y="2209800"/>
            <a:ext cx="5219700" cy="3429000"/>
          </a:xfrm>
          <a:prstGeom xmlns:a="http://schemas.openxmlformats.org/drawingml/2006/main" prst="roundRect">
            <a:avLst>
              <a:gd name="adj" fmla="val 5000"/>
            </a:avLst>
          </a:prstGeom>
          <a:solidFill xmlns:a="http://schemas.openxmlformats.org/drawingml/2006/main">
            <a:srgbClr val="F4F6F6"/>
          </a:solidFill>
          <a:ln xmlns:a="http://schemas.openxmlformats.org/drawingml/2006/main" w="9525">
            <a:solidFill>
              <a:srgbClr val="E7EEF0"/>
            </a:solidFill>
            <a:prstDash val="solid"/>
          </a:ln>
        </p:spPr>
      </p:sp>
      <p:sp>
        <p:nvSpPr>
          <p:cNvPr id="6" name="">
            <a:extLst xmlns:a="http://schemas.openxmlformats.org/drawingml/2006/main">
              <a:ext uri="{FF2B5EF4-FFF2-40B4-BE49-F238E27FC236}">
                <a16:creationId xmlns:a16="http://schemas.microsoft.com/office/drawing/2014/main" id="{CA39A580-8D1F-4481-80AD-5CA32A30391F}"/>
              </a:ext>
            </a:extLst>
          </p:cNvPr>
          <p:cNvSpPr>
            <a:spLocks xmlns:a="http://schemas.openxmlformats.org/drawingml/2006/main" noGrp="1"/>
          </p:cNvSpPr>
          <p:nvPr/>
        </p:nvSpPr>
        <p:spPr>
          <a:xfrm xmlns:a="http://schemas.openxmlformats.org/drawingml/2006/main">
            <a:off x="876300" y="2457450"/>
            <a:ext cx="2362200" cy="285750"/>
          </a:xfrm>
          <a:prstGeom xmlns:a="http://schemas.openxmlformats.org/drawingml/2006/main" prst="roundRect">
            <a:avLst>
              <a:gd name="adj" fmla="val 50000"/>
            </a:avLst>
          </a:prstGeom>
          <a:solidFill xmlns:a="http://schemas.openxmlformats.org/drawingml/2006/main">
            <a:srgbClr val="CFF2E4"/>
          </a:solidFill>
          <a:ln xmlns:a="http://schemas.openxmlformats.org/drawingml/2006/main" w="0">
            <a:solidFill>
              <a:srgbClr val="CFF2E4"/>
            </a:solidFill>
            <a:prstDash val="solid"/>
          </a:ln>
        </p:spPr>
      </p:sp>
      <p:sp>
        <p:nvSpPr>
          <p:cNvPr id="7" name="">
            <a:extLst xmlns:a="http://schemas.openxmlformats.org/drawingml/2006/main">
              <a:ext uri="{FF2B5EF4-FFF2-40B4-BE49-F238E27FC236}">
                <a16:creationId xmlns:a16="http://schemas.microsoft.com/office/drawing/2014/main" id="{20BC4270-EC99-4AFA-B25C-81475974D0E3}"/>
              </a:ext>
            </a:extLst>
          </p:cNvPr>
          <p:cNvSpPr>
            <a:spLocks xmlns:a="http://schemas.openxmlformats.org/drawingml/2006/main" noGrp="1"/>
          </p:cNvSpPr>
          <p:nvPr/>
        </p:nvSpPr>
        <p:spPr>
          <a:xfrm xmlns:a="http://schemas.openxmlformats.org/drawingml/2006/main">
            <a:off x="971550" y="2476500"/>
            <a:ext cx="21717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28745A"/>
                </a:solidFill>
                <a:latin typeface="Arial"/>
                <a:ea typeface="Arial"/>
                <a:cs typeface="Arial"/>
              </a:defRPr>
            </a:pPr>
            <a:r>
              <a:rPr sz="900" b="1">
                <a:solidFill>
                  <a:srgbClr val="28745A"/>
                </a:solidFill>
                <a:latin typeface="Arial"/>
                <a:ea typeface="Arial"/>
                <a:cs typeface="Arial"/>
              </a:rPr>
              <a:t>COMPOSED GRID HYPOTHESIS</a:t>
            </a:r>
          </a:p>
        </p:txBody>
      </p:sp>
      <p:sp>
        <p:nvSpPr>
          <p:cNvPr id="8" name="">
            <a:extLst xmlns:a="http://schemas.openxmlformats.org/drawingml/2006/main">
              <a:ext uri="{FF2B5EF4-FFF2-40B4-BE49-F238E27FC236}">
                <a16:creationId xmlns:a16="http://schemas.microsoft.com/office/drawing/2014/main" id="{58E57F0A-EE8B-4C9F-87CC-00ADDDBA9623}"/>
              </a:ext>
            </a:extLst>
          </p:cNvPr>
          <p:cNvSpPr>
            <a:spLocks xmlns:a="http://schemas.openxmlformats.org/drawingml/2006/main" noGrp="1"/>
          </p:cNvSpPr>
          <p:nvPr/>
        </p:nvSpPr>
        <p:spPr>
          <a:xfrm xmlns:a="http://schemas.openxmlformats.org/drawingml/2006/main">
            <a:off x="6629400" y="2457450"/>
            <a:ext cx="1695450" cy="285750"/>
          </a:xfrm>
          <a:prstGeom xmlns:a="http://schemas.openxmlformats.org/drawingml/2006/main" prst="roundRect">
            <a:avLst>
              <a:gd name="adj" fmla="val 50000"/>
            </a:avLst>
          </a:prstGeom>
          <a:solidFill xmlns:a="http://schemas.openxmlformats.org/drawingml/2006/main">
            <a:srgbClr val="E1E7E9"/>
          </a:solidFill>
          <a:ln xmlns:a="http://schemas.openxmlformats.org/drawingml/2006/main" w="0">
            <a:solidFill>
              <a:srgbClr val="E1E7E9"/>
            </a:solidFill>
            <a:prstDash val="solid"/>
          </a:ln>
        </p:spPr>
      </p:sp>
      <p:sp>
        <p:nvSpPr>
          <p:cNvPr id="9" name="">
            <a:extLst xmlns:a="http://schemas.openxmlformats.org/drawingml/2006/main">
              <a:ext uri="{FF2B5EF4-FFF2-40B4-BE49-F238E27FC236}">
                <a16:creationId xmlns:a16="http://schemas.microsoft.com/office/drawing/2014/main" id="{2ADC5177-DD5B-4C06-B751-295073EDFC39}"/>
              </a:ext>
            </a:extLst>
          </p:cNvPr>
          <p:cNvSpPr>
            <a:spLocks xmlns:a="http://schemas.openxmlformats.org/drawingml/2006/main" noGrp="1"/>
          </p:cNvSpPr>
          <p:nvPr/>
        </p:nvSpPr>
        <p:spPr>
          <a:xfrm xmlns:a="http://schemas.openxmlformats.org/drawingml/2006/main">
            <a:off x="6724650" y="2476500"/>
            <a:ext cx="15049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00" b="1">
                <a:solidFill>
                  <a:srgbClr val="5C6D72"/>
                </a:solidFill>
                <a:latin typeface="Arial"/>
                <a:ea typeface="Arial"/>
                <a:cs typeface="Arial"/>
              </a:defRPr>
            </a:pPr>
            <a:r>
              <a:rPr sz="900" b="1">
                <a:solidFill>
                  <a:srgbClr val="5C6D72"/>
                </a:solidFill>
                <a:latin typeface="Arial"/>
                <a:ea typeface="Arial"/>
                <a:cs typeface="Arial"/>
              </a:rPr>
              <a:t>NOT ESTABLISHED</a:t>
            </a:r>
          </a:p>
        </p:txBody>
      </p:sp>
      <p:sp>
        <p:nvSpPr>
          <p:cNvPr id="10" name="">
            <a:extLst xmlns:a="http://schemas.openxmlformats.org/drawingml/2006/main">
              <a:ext uri="{FF2B5EF4-FFF2-40B4-BE49-F238E27FC236}">
                <a16:creationId xmlns:a16="http://schemas.microsoft.com/office/drawing/2014/main" id="{C4D0B420-BDE0-4084-ACE5-5AB18AE7FEF9}"/>
              </a:ext>
            </a:extLst>
          </p:cNvPr>
          <p:cNvSpPr>
            <a:spLocks xmlns:a="http://schemas.openxmlformats.org/drawingml/2006/main" noGrp="1"/>
          </p:cNvSpPr>
          <p:nvPr/>
        </p:nvSpPr>
        <p:spPr>
          <a:xfrm xmlns:a="http://schemas.openxmlformats.org/drawingml/2006/main">
            <a:off x="876300" y="3105150"/>
            <a:ext cx="4362450" cy="2152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2" indent="-14" algn="l">
              <a:lnSpc>
                <a:spcPct val="120000"/>
              </a:lnSpc>
              <a:buNone/>
              <a:defRPr sz="1500" b="0">
                <a:solidFill>
                  <a:srgbClr val="122227"/>
                </a:solidFill>
                <a:latin typeface="Arial"/>
                <a:ea typeface="Arial"/>
                <a:cs typeface="Arial"/>
              </a:defRPr>
            </a:pPr>
            <a:r>
              <a:rPr sz="1500" b="0">
                <a:solidFill>
                  <a:srgbClr val="122227"/>
                </a:solidFill>
                <a:latin typeface="Arial"/>
                <a:ea typeface="Arial"/>
                <a:cs typeface="Arial"/>
              </a:rPr>
              <a:t>Typed, versioned facts</a:t>
            </a:r>
          </a:p>
          <a:p xmlns:a="http://schemas.openxmlformats.org/drawingml/2006/main">
            <a:pPr marL="22" indent="-14" algn="l">
              <a:lnSpc>
                <a:spcPct val="120000"/>
              </a:lnSpc>
              <a:buNone/>
              <a:defRPr sz="1500" b="0">
                <a:solidFill>
                  <a:srgbClr val="122227"/>
                </a:solidFill>
                <a:latin typeface="Arial"/>
                <a:ea typeface="Arial"/>
                <a:cs typeface="Arial"/>
              </a:defRPr>
            </a:pPr>
            <a:r>
              <a:rPr sz="1500" b="0">
                <a:solidFill>
                  <a:srgbClr val="122227"/>
                </a:solidFill>
                <a:latin typeface="Arial"/>
                <a:ea typeface="Arial"/>
                <a:cs typeface="Arial"/>
              </a:rPr>
              <a:t>Configured reactive dependencies</a:t>
            </a:r>
          </a:p>
          <a:p xmlns:a="http://schemas.openxmlformats.org/drawingml/2006/main">
            <a:pPr marL="22" indent="-14" algn="l">
              <a:lnSpc>
                <a:spcPct val="120000"/>
              </a:lnSpc>
              <a:buNone/>
              <a:defRPr sz="1500" b="0">
                <a:solidFill>
                  <a:srgbClr val="122227"/>
                </a:solidFill>
                <a:latin typeface="Arial"/>
                <a:ea typeface="Arial"/>
                <a:cs typeface="Arial"/>
              </a:defRPr>
            </a:pPr>
            <a:r>
              <a:rPr sz="1500" b="0">
                <a:solidFill>
                  <a:srgbClr val="122227"/>
                </a:solidFill>
                <a:latin typeface="Arial"/>
                <a:ea typeface="Arial"/>
                <a:cs typeface="Arial"/>
              </a:rPr>
              <a:t>Constraints and bounded alternatives</a:t>
            </a:r>
          </a:p>
          <a:p xmlns:a="http://schemas.openxmlformats.org/drawingml/2006/main">
            <a:pPr marL="22" indent="-14" algn="l">
              <a:lnSpc>
                <a:spcPct val="120000"/>
              </a:lnSpc>
              <a:buNone/>
              <a:defRPr sz="1500" b="0">
                <a:solidFill>
                  <a:srgbClr val="122227"/>
                </a:solidFill>
                <a:latin typeface="Arial"/>
                <a:ea typeface="Arial"/>
                <a:cs typeface="Arial"/>
              </a:defRPr>
            </a:pPr>
            <a:r>
              <a:rPr sz="1500" b="0">
                <a:solidFill>
                  <a:srgbClr val="122227"/>
                </a:solidFill>
                <a:latin typeface="Arial"/>
                <a:ea typeface="Arial"/>
                <a:cs typeface="Arial"/>
              </a:rPr>
              <a:t>Inspectable proposal + local evidence</a:t>
            </a:r>
          </a:p>
          <a:p xmlns:a="http://schemas.openxmlformats.org/drawingml/2006/main">
            <a:pPr marL="22" indent="-14" algn="l">
              <a:lnSpc>
                <a:spcPct val="120000"/>
              </a:lnSpc>
              <a:buNone/>
              <a:defRPr sz="1500" b="0">
                <a:solidFill>
                  <a:srgbClr val="122227"/>
                </a:solidFill>
                <a:latin typeface="Arial"/>
                <a:ea typeface="Arial"/>
                <a:cs typeface="Arial"/>
              </a:defRPr>
            </a:pPr>
            <a:r>
              <a:rPr sz="1500" b="0">
                <a:solidFill>
                  <a:srgbClr val="122227"/>
                </a:solidFill>
                <a:latin typeface="Arial"/>
                <a:ea typeface="Arial"/>
                <a:cs typeface="Arial"/>
              </a:rPr>
              <a:t>Governed authority workflow primitives</a:t>
            </a:r>
          </a:p>
        </p:txBody>
      </p:sp>
      <p:sp>
        <p:nvSpPr>
          <p:cNvPr id="11" name="">
            <a:extLst xmlns:a="http://schemas.openxmlformats.org/drawingml/2006/main">
              <a:ext uri="{FF2B5EF4-FFF2-40B4-BE49-F238E27FC236}">
                <a16:creationId xmlns:a16="http://schemas.microsoft.com/office/drawing/2014/main" id="{E1B6CDCA-1B18-4183-8967-7668F6309022}"/>
              </a:ext>
            </a:extLst>
          </p:cNvPr>
          <p:cNvSpPr>
            <a:spLocks xmlns:a="http://schemas.openxmlformats.org/drawingml/2006/main" noGrp="1"/>
          </p:cNvSpPr>
          <p:nvPr/>
        </p:nvSpPr>
        <p:spPr>
          <a:xfrm xmlns:a="http://schemas.openxmlformats.org/drawingml/2006/main">
            <a:off x="6629400" y="3105150"/>
            <a:ext cx="4362450" cy="2152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marL="22" indent="-14" algn="l">
              <a:lnSpc>
                <a:spcPct val="120000"/>
              </a:lnSpc>
              <a:buNone/>
              <a:defRPr sz="1500" b="0">
                <a:solidFill>
                  <a:srgbClr val="88382F"/>
                </a:solidFill>
                <a:latin typeface="Arial"/>
                <a:ea typeface="Arial"/>
                <a:cs typeface="Arial"/>
              </a:defRPr>
            </a:pPr>
            <a:r>
              <a:rPr sz="1500" b="0">
                <a:solidFill>
                  <a:srgbClr val="88382F"/>
                </a:solidFill>
                <a:latin typeface="Arial"/>
                <a:ea typeface="Arial"/>
                <a:cs typeface="Arial"/>
              </a:rPr>
              <a:t>Turnkey manufacturing exchange</a:t>
            </a:r>
          </a:p>
          <a:p xmlns:a="http://schemas.openxmlformats.org/drawingml/2006/main">
            <a:pPr marL="22" indent="-14" algn="l">
              <a:lnSpc>
                <a:spcPct val="120000"/>
              </a:lnSpc>
              <a:buNone/>
              <a:defRPr sz="1500" b="0">
                <a:solidFill>
                  <a:srgbClr val="88382F"/>
                </a:solidFill>
                <a:latin typeface="Arial"/>
                <a:ea typeface="Arial"/>
                <a:cs typeface="Arial"/>
              </a:defRPr>
            </a:pPr>
            <a:r>
              <a:rPr sz="1500" b="0">
                <a:solidFill>
                  <a:srgbClr val="88382F"/>
                </a:solidFill>
                <a:latin typeface="Arial"/>
                <a:ea typeface="Arial"/>
                <a:cs typeface="Arial"/>
              </a:rPr>
              <a:t>Automatic manufacturing semantics</a:t>
            </a:r>
          </a:p>
          <a:p xmlns:a="http://schemas.openxmlformats.org/drawingml/2006/main">
            <a:pPr marL="22" indent="-14" algn="l">
              <a:lnSpc>
                <a:spcPct val="120000"/>
              </a:lnSpc>
              <a:buNone/>
              <a:defRPr sz="1500" b="0">
                <a:solidFill>
                  <a:srgbClr val="88382F"/>
                </a:solidFill>
                <a:latin typeface="Arial"/>
                <a:ea typeface="Arial"/>
                <a:cs typeface="Arial"/>
              </a:defRPr>
            </a:pPr>
            <a:r>
              <a:rPr sz="1500" b="0">
                <a:solidFill>
                  <a:srgbClr val="88382F"/>
                </a:solidFill>
                <a:latin typeface="Arial"/>
                <a:ea typeface="Arial"/>
                <a:cs typeface="Arial"/>
              </a:rPr>
              <a:t>One unified distributed solver</a:t>
            </a:r>
          </a:p>
          <a:p xmlns:a="http://schemas.openxmlformats.org/drawingml/2006/main">
            <a:pPr marL="22" indent="-14" algn="l">
              <a:lnSpc>
                <a:spcPct val="120000"/>
              </a:lnSpc>
              <a:buNone/>
              <a:defRPr sz="1500" b="0">
                <a:solidFill>
                  <a:srgbClr val="88382F"/>
                </a:solidFill>
                <a:latin typeface="Arial"/>
                <a:ea typeface="Arial"/>
                <a:cs typeface="Arial"/>
              </a:defRPr>
            </a:pPr>
            <a:r>
              <a:rPr sz="1500" b="0">
                <a:solidFill>
                  <a:srgbClr val="88382F"/>
                </a:solidFill>
                <a:latin typeface="Arial"/>
                <a:ea typeface="Arial"/>
                <a:cs typeface="Arial"/>
              </a:rPr>
              <a:t>Plant safety control</a:t>
            </a:r>
          </a:p>
          <a:p xmlns:a="http://schemas.openxmlformats.org/drawingml/2006/main">
            <a:pPr marL="22" indent="-14" algn="l">
              <a:lnSpc>
                <a:spcPct val="120000"/>
              </a:lnSpc>
              <a:buNone/>
              <a:defRPr sz="1500" b="0">
                <a:solidFill>
                  <a:srgbClr val="88382F"/>
                </a:solidFill>
                <a:latin typeface="Arial"/>
                <a:ea typeface="Arial"/>
                <a:cs typeface="Arial"/>
              </a:defRPr>
            </a:pPr>
            <a:r>
              <a:rPr sz="1500" b="0">
                <a:solidFill>
                  <a:srgbClr val="88382F"/>
                </a:solidFill>
                <a:latin typeface="Arial"/>
                <a:ea typeface="Arial"/>
                <a:cs typeface="Arial"/>
              </a:rPr>
              <a:t>Automatic award or quality certification</a:t>
            </a:r>
          </a:p>
        </p:txBody>
      </p:sp>
      <p:sp>
        <p:nvSpPr>
          <p:cNvPr id="12" name="">
            <a:extLst xmlns:a="http://schemas.openxmlformats.org/drawingml/2006/main">
              <a:ext uri="{FF2B5EF4-FFF2-40B4-BE49-F238E27FC236}">
                <a16:creationId xmlns:a16="http://schemas.microsoft.com/office/drawing/2014/main" id="{18E645CF-912B-43FA-B6C0-C99183BB0A43}"/>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13" name="">
            <a:extLst xmlns:a="http://schemas.openxmlformats.org/drawingml/2006/main">
              <a:ext uri="{FF2B5EF4-FFF2-40B4-BE49-F238E27FC236}">
                <a16:creationId xmlns:a16="http://schemas.microsoft.com/office/drawing/2014/main" id="{1237CDB5-241B-4608-B3D1-3F111AEBBF19}"/>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14" name="">
            <a:extLst xmlns:a="http://schemas.openxmlformats.org/drawingml/2006/main">
              <a:ext uri="{FF2B5EF4-FFF2-40B4-BE49-F238E27FC236}">
                <a16:creationId xmlns:a16="http://schemas.microsoft.com/office/drawing/2014/main" id="{127E4B7C-EE55-4E0D-AB91-B2E01BF8DE50}"/>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11</a:t>
            </a:r>
          </a:p>
        </p:txBody>
      </p:sp>
    </p:spTree>
    <p:extLst>
      <p:ext uri="{BB962C8B-B14F-4D97-AF65-F5344CB8AC3E}">
        <p14:creationId xmlns:p14="http://schemas.microsoft.com/office/powerpoint/2010/main" val="816994925"/>
      </p:ext>
    </p:extLst>
  </p:cSld>
</p:sld>
</file>

<file path=ppt/slides/slide12.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37" name="">
            <a:extLst xmlns:a="http://schemas.openxmlformats.org/drawingml/2006/main">
              <a:ext uri="{FF2B5EF4-FFF2-40B4-BE49-F238E27FC236}">
                <a16:creationId xmlns:a16="http://schemas.microsoft.com/office/drawing/2014/main" id="{F9747C22-2B3F-4571-8A9B-378F2BCF91B0}"/>
              </a:ext>
            </a:extLst>
          </p:cNvPr>
          <p:cNvSpPr>
            <a:spLocks xmlns:a="http://schemas.openxmlformats.org/drawingml/2006/main" noGrp="1"/>
          </p:cNvSpPr>
          <p:nvPr/>
        </p:nvSpPr>
        <p:spPr>
          <a:xfrm xmlns:a="http://schemas.openxmlformats.org/drawingml/2006/main">
            <a:off x="609600" y="4000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147A86"/>
                </a:solidFill>
                <a:latin typeface="Arial"/>
                <a:ea typeface="Arial"/>
                <a:cs typeface="Arial"/>
              </a:defRPr>
            </a:pPr>
            <a:r>
              <a:rPr sz="975" b="1">
                <a:solidFill>
                  <a:srgbClr val="147A86"/>
                </a:solidFill>
                <a:latin typeface="Arial"/>
                <a:ea typeface="Arial"/>
                <a:cs typeface="Arial"/>
              </a:rPr>
              <a:t>NEXT PROOF</a:t>
            </a:r>
          </a:p>
        </p:txBody>
      </p:sp>
      <p:sp>
        <p:nvSpPr>
          <p:cNvPr id="2" name="">
            <a:extLst xmlns:a="http://schemas.openxmlformats.org/drawingml/2006/main">
              <a:ext uri="{FF2B5EF4-FFF2-40B4-BE49-F238E27FC236}">
                <a16:creationId xmlns:a16="http://schemas.microsoft.com/office/drawing/2014/main" id="{53AEE093-37E5-4025-BDAC-022A8F3B86E1}"/>
              </a:ext>
            </a:extLst>
          </p:cNvPr>
          <p:cNvSpPr>
            <a:spLocks xmlns:a="http://schemas.openxmlformats.org/drawingml/2006/main" noGrp="1"/>
          </p:cNvSpPr>
          <p:nvPr/>
        </p:nvSpPr>
        <p:spPr>
          <a:xfrm xmlns:a="http://schemas.openxmlformats.org/drawingml/2006/main">
            <a:off x="609600" y="742950"/>
            <a:ext cx="10972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150" b="1">
                <a:solidFill>
                  <a:srgbClr val="122227"/>
                </a:solidFill>
                <a:latin typeface="Arial"/>
                <a:ea typeface="Arial"/>
                <a:cs typeface="Arial"/>
              </a:defRPr>
            </a:pPr>
            <a:r>
              <a:rPr sz="3150" b="1">
                <a:solidFill>
                  <a:srgbClr val="122227"/>
                </a:solidFill>
                <a:latin typeface="Arial"/>
                <a:ea typeface="Arial"/>
                <a:cs typeface="Arial"/>
              </a:rPr>
              <a:t>Turn the Scenario into a controlled evaluation</a:t>
            </a:r>
          </a:p>
        </p:txBody>
      </p:sp>
      <p:sp>
        <p:nvSpPr>
          <p:cNvPr id="3" name="">
            <a:extLst xmlns:a="http://schemas.openxmlformats.org/drawingml/2006/main">
              <a:ext uri="{FF2B5EF4-FFF2-40B4-BE49-F238E27FC236}">
                <a16:creationId xmlns:a16="http://schemas.microsoft.com/office/drawing/2014/main" id="{1954D248-4E3B-445C-8E70-FCB237EA8148}"/>
              </a:ext>
            </a:extLst>
          </p:cNvPr>
          <p:cNvSpPr>
            <a:spLocks xmlns:a="http://schemas.openxmlformats.org/drawingml/2006/main" noGrp="1"/>
          </p:cNvSpPr>
          <p:nvPr/>
        </p:nvSpPr>
        <p:spPr>
          <a:xfrm xmlns:a="http://schemas.openxmlformats.org/drawingml/2006/main">
            <a:off x="609600" y="1466850"/>
            <a:ext cx="10572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0">
                <a:solidFill>
                  <a:srgbClr val="5C6D72"/>
                </a:solidFill>
                <a:latin typeface="Arial"/>
                <a:ea typeface="Arial"/>
                <a:cs typeface="Arial"/>
              </a:defRPr>
            </a:pPr>
            <a:r>
              <a:rPr sz="1350" b="0">
                <a:solidFill>
                  <a:srgbClr val="5C6D72"/>
                </a:solidFill>
                <a:latin typeface="Arial"/>
                <a:ea typeface="Arial"/>
                <a:cs typeface="Arial"/>
              </a:rPr>
              <a:t>The publication fixture is verified. Intended-environment evidence is the next proof.</a:t>
            </a:r>
          </a:p>
        </p:txBody>
      </p:sp>
      <p:sp>
        <p:nvSpPr>
          <p:cNvPr id="4" name="">
            <a:extLst xmlns:a="http://schemas.openxmlformats.org/drawingml/2006/main">
              <a:ext uri="{FF2B5EF4-FFF2-40B4-BE49-F238E27FC236}">
                <a16:creationId xmlns:a16="http://schemas.microsoft.com/office/drawing/2014/main" id="{7E900DEB-7C81-4C7C-B437-F6C11408BFA9}"/>
              </a:ext>
            </a:extLst>
          </p:cNvPr>
          <p:cNvSpPr>
            <a:spLocks xmlns:a="http://schemas.openxmlformats.org/drawingml/2006/main" noGrp="1"/>
          </p:cNvSpPr>
          <p:nvPr/>
        </p:nvSpPr>
        <p:spPr>
          <a:xfrm xmlns:a="http://schemas.openxmlformats.org/drawingml/2006/main">
            <a:off x="609600" y="2266950"/>
            <a:ext cx="3429000" cy="2381250"/>
          </a:xfrm>
          <a:prstGeom xmlns:a="http://schemas.openxmlformats.org/drawingml/2006/main" prst="roundRect">
            <a:avLst>
              <a:gd name="adj" fmla="val 7200"/>
            </a:avLst>
          </a:prstGeom>
          <a:solidFill xmlns:a="http://schemas.openxmlformats.org/drawingml/2006/main">
            <a:srgbClr val="DDF5F7"/>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5" name="">
            <a:extLst xmlns:a="http://schemas.openxmlformats.org/drawingml/2006/main">
              <a:ext uri="{FF2B5EF4-FFF2-40B4-BE49-F238E27FC236}">
                <a16:creationId xmlns:a16="http://schemas.microsoft.com/office/drawing/2014/main" id="{34C5385C-12FF-4FBD-BA66-3AB70A7742F0}"/>
              </a:ext>
            </a:extLst>
          </p:cNvPr>
          <p:cNvSpPr>
            <a:spLocks xmlns:a="http://schemas.openxmlformats.org/drawingml/2006/main" noGrp="1"/>
          </p:cNvSpPr>
          <p:nvPr/>
        </p:nvSpPr>
        <p:spPr>
          <a:xfrm xmlns:a="http://schemas.openxmlformats.org/drawingml/2006/main">
            <a:off x="876300" y="2438400"/>
            <a:ext cx="457200" cy="457200"/>
          </a:xfrm>
          <a:prstGeom xmlns:a="http://schemas.openxmlformats.org/drawingml/2006/main" prst="ellipse">
            <a:avLst/>
          </a:prstGeom>
          <a:solidFill xmlns:a="http://schemas.openxmlformats.org/drawingml/2006/main">
            <a:srgbClr val="147A86"/>
          </a:solidFill>
          <a:ln xmlns:a="http://schemas.openxmlformats.org/drawingml/2006/main" w="0">
            <a:solidFill>
              <a:srgbClr val="147A86"/>
            </a:solidFill>
            <a:prstDash val="solid"/>
          </a:ln>
        </p:spPr>
      </p:sp>
      <p:sp>
        <p:nvSpPr>
          <p:cNvPr id="6" name="">
            <a:extLst xmlns:a="http://schemas.openxmlformats.org/drawingml/2006/main">
              <a:ext uri="{FF2B5EF4-FFF2-40B4-BE49-F238E27FC236}">
                <a16:creationId xmlns:a16="http://schemas.microsoft.com/office/drawing/2014/main" id="{1368A35C-4E65-47CB-BFFC-6C47E22EA500}"/>
              </a:ext>
            </a:extLst>
          </p:cNvPr>
          <p:cNvSpPr>
            <a:spLocks xmlns:a="http://schemas.openxmlformats.org/drawingml/2006/main" noGrp="1"/>
          </p:cNvSpPr>
          <p:nvPr/>
        </p:nvSpPr>
        <p:spPr>
          <a:xfrm xmlns:a="http://schemas.openxmlformats.org/drawingml/2006/main">
            <a:off x="933450" y="2476500"/>
            <a:ext cx="342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1">
                <a:solidFill>
                  <a:srgbClr val="FFFFFF"/>
                </a:solidFill>
                <a:latin typeface="Arial"/>
                <a:ea typeface="Arial"/>
                <a:cs typeface="Arial"/>
              </a:defRPr>
            </a:pPr>
            <a:r>
              <a:rPr sz="1050" b="1">
                <a:solidFill>
                  <a:srgbClr val="FFFFFF"/>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4F598A5E-9C6C-4BAA-A4AC-6B37CE9190A3}"/>
              </a:ext>
            </a:extLst>
          </p:cNvPr>
          <p:cNvSpPr>
            <a:spLocks xmlns:a="http://schemas.openxmlformats.org/drawingml/2006/main" noGrp="1"/>
          </p:cNvSpPr>
          <p:nvPr/>
        </p:nvSpPr>
        <p:spPr>
          <a:xfrm xmlns:a="http://schemas.openxmlformats.org/drawingml/2006/main">
            <a:off x="1485900" y="2476500"/>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350" b="1">
                <a:solidFill>
                  <a:srgbClr val="147A86"/>
                </a:solidFill>
                <a:latin typeface="Arial"/>
                <a:ea typeface="Arial"/>
                <a:cs typeface="Arial"/>
              </a:defRPr>
            </a:pPr>
            <a:r>
              <a:rPr sz="1350" b="1">
                <a:solidFill>
                  <a:srgbClr val="147A86"/>
                </a:solidFill>
                <a:latin typeface="Arial"/>
                <a:ea typeface="Arial"/>
                <a:cs typeface="Arial"/>
              </a:rPr>
              <a:t>MATERIALIZE</a:t>
            </a:r>
          </a:p>
        </p:txBody>
      </p:sp>
      <p:sp>
        <p:nvSpPr>
          <p:cNvPr id="8" name="">
            <a:extLst xmlns:a="http://schemas.openxmlformats.org/drawingml/2006/main">
              <a:ext uri="{FF2B5EF4-FFF2-40B4-BE49-F238E27FC236}">
                <a16:creationId xmlns:a16="http://schemas.microsoft.com/office/drawing/2014/main" id="{9A8873FD-7972-412A-B420-3AF8F93ED737}"/>
              </a:ext>
            </a:extLst>
          </p:cNvPr>
          <p:cNvSpPr>
            <a:spLocks xmlns:a="http://schemas.openxmlformats.org/drawingml/2006/main" noGrp="1"/>
          </p:cNvSpPr>
          <p:nvPr/>
        </p:nvSpPr>
        <p:spPr>
          <a:xfrm xmlns:a="http://schemas.openxmlformats.org/drawingml/2006/main">
            <a:off x="895350" y="3200400"/>
            <a:ext cx="28575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00" b="0">
                <a:solidFill>
                  <a:srgbClr val="122227"/>
                </a:solidFill>
                <a:latin typeface="Arial"/>
                <a:ea typeface="Arial"/>
                <a:cs typeface="Arial"/>
              </a:defRPr>
            </a:pPr>
            <a:r>
              <a:rPr sz="1500" b="0">
                <a:solidFill>
                  <a:srgbClr val="122227"/>
                </a:solidFill>
                <a:latin typeface="Arial"/>
                <a:ea typeface="Arial"/>
                <a:cs typeface="Arial"/>
              </a:rPr>
              <a:t>Exact offers, routes, schedules, digests, energy profile, and negative cases.</a:t>
            </a:r>
          </a:p>
        </p:txBody>
      </p:sp>
      <p:sp>
        <p:nvSpPr>
          <p:cNvPr id="9" name="">
            <a:extLst xmlns:a="http://schemas.openxmlformats.org/drawingml/2006/main">
              <a:ext uri="{FF2B5EF4-FFF2-40B4-BE49-F238E27FC236}">
                <a16:creationId xmlns:a16="http://schemas.microsoft.com/office/drawing/2014/main" id="{C8073F0E-5CAF-461C-84CB-DF108522A992}"/>
              </a:ext>
            </a:extLst>
          </p:cNvPr>
          <p:cNvSpPr>
            <a:spLocks xmlns:a="http://schemas.openxmlformats.org/drawingml/2006/main" noGrp="1"/>
          </p:cNvSpPr>
          <p:nvPr/>
        </p:nvSpPr>
        <p:spPr>
          <a:xfrm xmlns:a="http://schemas.openxmlformats.org/drawingml/2006/main">
            <a:off x="4343400" y="2266950"/>
            <a:ext cx="3429000" cy="2381250"/>
          </a:xfrm>
          <a:prstGeom xmlns:a="http://schemas.openxmlformats.org/drawingml/2006/main" prst="roundRect">
            <a:avLst>
              <a:gd name="adj" fmla="val 7200"/>
            </a:avLst>
          </a:prstGeom>
          <a:solidFill xmlns:a="http://schemas.openxmlformats.org/drawingml/2006/main">
            <a:srgbClr val="FFF1D5"/>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0" name="">
            <a:extLst xmlns:a="http://schemas.openxmlformats.org/drawingml/2006/main">
              <a:ext uri="{FF2B5EF4-FFF2-40B4-BE49-F238E27FC236}">
                <a16:creationId xmlns:a16="http://schemas.microsoft.com/office/drawing/2014/main" id="{0FA86919-2700-4A35-8438-7A0A17B576EA}"/>
              </a:ext>
            </a:extLst>
          </p:cNvPr>
          <p:cNvSpPr>
            <a:spLocks xmlns:a="http://schemas.openxmlformats.org/drawingml/2006/main" noGrp="1"/>
          </p:cNvSpPr>
          <p:nvPr/>
        </p:nvSpPr>
        <p:spPr>
          <a:xfrm xmlns:a="http://schemas.openxmlformats.org/drawingml/2006/main">
            <a:off x="4610100" y="2438400"/>
            <a:ext cx="457200" cy="457200"/>
          </a:xfrm>
          <a:prstGeom xmlns:a="http://schemas.openxmlformats.org/drawingml/2006/main" prst="ellipse">
            <a:avLst/>
          </a:prstGeom>
          <a:solidFill xmlns:a="http://schemas.openxmlformats.org/drawingml/2006/main">
            <a:srgbClr val="765619"/>
          </a:solidFill>
          <a:ln xmlns:a="http://schemas.openxmlformats.org/drawingml/2006/main" w="0">
            <a:solidFill>
              <a:srgbClr val="765619"/>
            </a:solidFill>
            <a:prstDash val="solid"/>
          </a:ln>
        </p:spPr>
      </p:sp>
      <p:sp>
        <p:nvSpPr>
          <p:cNvPr id="11" name="">
            <a:extLst xmlns:a="http://schemas.openxmlformats.org/drawingml/2006/main">
              <a:ext uri="{FF2B5EF4-FFF2-40B4-BE49-F238E27FC236}">
                <a16:creationId xmlns:a16="http://schemas.microsoft.com/office/drawing/2014/main" id="{3B0FD920-A6A4-451E-A3CE-24ED0AF360A1}"/>
              </a:ext>
            </a:extLst>
          </p:cNvPr>
          <p:cNvSpPr>
            <a:spLocks xmlns:a="http://schemas.openxmlformats.org/drawingml/2006/main" noGrp="1"/>
          </p:cNvSpPr>
          <p:nvPr/>
        </p:nvSpPr>
        <p:spPr>
          <a:xfrm xmlns:a="http://schemas.openxmlformats.org/drawingml/2006/main">
            <a:off x="4667250" y="2476500"/>
            <a:ext cx="342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1">
                <a:solidFill>
                  <a:srgbClr val="FFFFFF"/>
                </a:solidFill>
                <a:latin typeface="Arial"/>
                <a:ea typeface="Arial"/>
                <a:cs typeface="Arial"/>
              </a:defRPr>
            </a:pPr>
            <a:r>
              <a:rPr sz="1050" b="1">
                <a:solidFill>
                  <a:srgbClr val="FFFFF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303DF405-C2C3-4273-B190-F574200B7157}"/>
              </a:ext>
            </a:extLst>
          </p:cNvPr>
          <p:cNvSpPr>
            <a:spLocks xmlns:a="http://schemas.openxmlformats.org/drawingml/2006/main" noGrp="1"/>
          </p:cNvSpPr>
          <p:nvPr/>
        </p:nvSpPr>
        <p:spPr>
          <a:xfrm xmlns:a="http://schemas.openxmlformats.org/drawingml/2006/main">
            <a:off x="5219700" y="2476500"/>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350" b="1">
                <a:solidFill>
                  <a:srgbClr val="765619"/>
                </a:solidFill>
                <a:latin typeface="Arial"/>
                <a:ea typeface="Arial"/>
                <a:cs typeface="Arial"/>
              </a:defRPr>
            </a:pPr>
            <a:r>
              <a:rPr sz="1350" b="1">
                <a:solidFill>
                  <a:srgbClr val="765619"/>
                </a:solidFill>
                <a:latin typeface="Arial"/>
                <a:ea typeface="Arial"/>
                <a:cs typeface="Arial"/>
              </a:rPr>
              <a:t>EXECUTE + REVIEW</a:t>
            </a:r>
          </a:p>
        </p:txBody>
      </p:sp>
      <p:sp>
        <p:nvSpPr>
          <p:cNvPr id="13" name="">
            <a:extLst xmlns:a="http://schemas.openxmlformats.org/drawingml/2006/main">
              <a:ext uri="{FF2B5EF4-FFF2-40B4-BE49-F238E27FC236}">
                <a16:creationId xmlns:a16="http://schemas.microsoft.com/office/drawing/2014/main" id="{5B89A45D-E35E-483F-A3CF-9C2490A9619C}"/>
              </a:ext>
            </a:extLst>
          </p:cNvPr>
          <p:cNvSpPr>
            <a:spLocks xmlns:a="http://schemas.openxmlformats.org/drawingml/2006/main" noGrp="1"/>
          </p:cNvSpPr>
          <p:nvPr/>
        </p:nvSpPr>
        <p:spPr>
          <a:xfrm xmlns:a="http://schemas.openxmlformats.org/drawingml/2006/main">
            <a:off x="4629150" y="3200400"/>
            <a:ext cx="28575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00" b="0">
                <a:solidFill>
                  <a:srgbClr val="122227"/>
                </a:solidFill>
                <a:latin typeface="Arial"/>
                <a:ea typeface="Arial"/>
                <a:cs typeface="Arial"/>
              </a:defRPr>
            </a:pPr>
            <a:r>
              <a:rPr sz="1500" b="0">
                <a:solidFill>
                  <a:srgbClr val="122227"/>
                </a:solidFill>
                <a:latin typeface="Arial"/>
                <a:ea typeface="Arial"/>
                <a:cs typeface="Arial"/>
              </a:rPr>
              <a:t>Pinned product build, retained evidence, independent oracle review, verified outputs.</a:t>
            </a:r>
          </a:p>
        </p:txBody>
      </p:sp>
      <p:sp>
        <p:nvSpPr>
          <p:cNvPr id="14" name="">
            <a:extLst xmlns:a="http://schemas.openxmlformats.org/drawingml/2006/main">
              <a:ext uri="{FF2B5EF4-FFF2-40B4-BE49-F238E27FC236}">
                <a16:creationId xmlns:a16="http://schemas.microsoft.com/office/drawing/2014/main" id="{3B3A130C-FA51-4933-8196-31B24A3B7956}"/>
              </a:ext>
            </a:extLst>
          </p:cNvPr>
          <p:cNvSpPr>
            <a:spLocks xmlns:a="http://schemas.openxmlformats.org/drawingml/2006/main" noGrp="1"/>
          </p:cNvSpPr>
          <p:nvPr/>
        </p:nvSpPr>
        <p:spPr>
          <a:xfrm xmlns:a="http://schemas.openxmlformats.org/drawingml/2006/main">
            <a:off x="8077200" y="2266950"/>
            <a:ext cx="3429000" cy="2381250"/>
          </a:xfrm>
          <a:prstGeom xmlns:a="http://schemas.openxmlformats.org/drawingml/2006/main" prst="roundRect">
            <a:avLst>
              <a:gd name="adj" fmla="val 7200"/>
            </a:avLst>
          </a:prstGeom>
          <a:solidFill xmlns:a="http://schemas.openxmlformats.org/drawingml/2006/main">
            <a:srgbClr val="EAF8F3"/>
          </a:solidFill>
          <a:ln xmlns:a="http://schemas.openxmlformats.org/drawingml/2006/main" w="9525">
            <a:solidFill>
              <a:srgbClr val="E7EE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5" name="">
            <a:extLst xmlns:a="http://schemas.openxmlformats.org/drawingml/2006/main">
              <a:ext uri="{FF2B5EF4-FFF2-40B4-BE49-F238E27FC236}">
                <a16:creationId xmlns:a16="http://schemas.microsoft.com/office/drawing/2014/main" id="{B2D437E7-CB1F-454B-87D1-7598E1DA1976}"/>
              </a:ext>
            </a:extLst>
          </p:cNvPr>
          <p:cNvSpPr>
            <a:spLocks xmlns:a="http://schemas.openxmlformats.org/drawingml/2006/main" noGrp="1"/>
          </p:cNvSpPr>
          <p:nvPr/>
        </p:nvSpPr>
        <p:spPr>
          <a:xfrm xmlns:a="http://schemas.openxmlformats.org/drawingml/2006/main">
            <a:off x="8343900" y="2438400"/>
            <a:ext cx="457200" cy="457200"/>
          </a:xfrm>
          <a:prstGeom xmlns:a="http://schemas.openxmlformats.org/drawingml/2006/main" prst="ellipse">
            <a:avLst/>
          </a:prstGeom>
          <a:solidFill xmlns:a="http://schemas.openxmlformats.org/drawingml/2006/main">
            <a:srgbClr val="28745A"/>
          </a:solidFill>
          <a:ln xmlns:a="http://schemas.openxmlformats.org/drawingml/2006/main" w="0">
            <a:solidFill>
              <a:srgbClr val="28745A"/>
            </a:solidFill>
            <a:prstDash val="solid"/>
          </a:ln>
        </p:spPr>
      </p:sp>
      <p:sp>
        <p:nvSpPr>
          <p:cNvPr id="16" name="">
            <a:extLst xmlns:a="http://schemas.openxmlformats.org/drawingml/2006/main">
              <a:ext uri="{FF2B5EF4-FFF2-40B4-BE49-F238E27FC236}">
                <a16:creationId xmlns:a16="http://schemas.microsoft.com/office/drawing/2014/main" id="{50491852-18F3-4CEB-AD6B-B182DC7E8AE4}"/>
              </a:ext>
            </a:extLst>
          </p:cNvPr>
          <p:cNvSpPr>
            <a:spLocks xmlns:a="http://schemas.openxmlformats.org/drawingml/2006/main" noGrp="1"/>
          </p:cNvSpPr>
          <p:nvPr/>
        </p:nvSpPr>
        <p:spPr>
          <a:xfrm xmlns:a="http://schemas.openxmlformats.org/drawingml/2006/main">
            <a:off x="8401050" y="2476500"/>
            <a:ext cx="342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1">
                <a:solidFill>
                  <a:srgbClr val="FFFFFF"/>
                </a:solidFill>
                <a:latin typeface="Arial"/>
                <a:ea typeface="Arial"/>
                <a:cs typeface="Arial"/>
              </a:defRPr>
            </a:pPr>
            <a:r>
              <a:rPr sz="1050" b="1">
                <a:solidFill>
                  <a:srgbClr val="FFFFF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419F549-1DE4-4920-9869-DD20843A704F}"/>
              </a:ext>
            </a:extLst>
          </p:cNvPr>
          <p:cNvSpPr>
            <a:spLocks xmlns:a="http://schemas.openxmlformats.org/drawingml/2006/main" noGrp="1"/>
          </p:cNvSpPr>
          <p:nvPr/>
        </p:nvSpPr>
        <p:spPr>
          <a:xfrm xmlns:a="http://schemas.openxmlformats.org/drawingml/2006/main">
            <a:off x="8953500" y="2476500"/>
            <a:ext cx="2190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l">
              <a:lnSpc>
                <a:spcPct val="100000"/>
              </a:lnSpc>
              <a:buNone/>
              <a:defRPr sz="1350" b="1">
                <a:solidFill>
                  <a:srgbClr val="28745A"/>
                </a:solidFill>
                <a:latin typeface="Arial"/>
                <a:ea typeface="Arial"/>
                <a:cs typeface="Arial"/>
              </a:defRPr>
            </a:pPr>
            <a:r>
              <a:rPr sz="1350" b="1">
                <a:solidFill>
                  <a:srgbClr val="28745A"/>
                </a:solidFill>
                <a:latin typeface="Arial"/>
                <a:ea typeface="Arial"/>
                <a:cs typeface="Arial"/>
              </a:rPr>
              <a:t>PILOT SAFELY</a:t>
            </a:r>
          </a:p>
        </p:txBody>
      </p:sp>
      <p:sp>
        <p:nvSpPr>
          <p:cNvPr id="18" name="">
            <a:extLst xmlns:a="http://schemas.openxmlformats.org/drawingml/2006/main">
              <a:ext uri="{FF2B5EF4-FFF2-40B4-BE49-F238E27FC236}">
                <a16:creationId xmlns:a16="http://schemas.microsoft.com/office/drawing/2014/main" id="{6EEFE030-1548-4914-B90C-89E4271087E3}"/>
              </a:ext>
            </a:extLst>
          </p:cNvPr>
          <p:cNvSpPr>
            <a:spLocks xmlns:a="http://schemas.openxmlformats.org/drawingml/2006/main" noGrp="1"/>
          </p:cNvSpPr>
          <p:nvPr/>
        </p:nvSpPr>
        <p:spPr>
          <a:xfrm xmlns:a="http://schemas.openxmlformats.org/drawingml/2006/main">
            <a:off x="8362950" y="3200400"/>
            <a:ext cx="28575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00" b="0">
                <a:solidFill>
                  <a:srgbClr val="122227"/>
                </a:solidFill>
                <a:latin typeface="Arial"/>
                <a:ea typeface="Arial"/>
                <a:cs typeface="Arial"/>
              </a:defRPr>
            </a:pPr>
            <a:r>
              <a:rPr sz="1500" b="0">
                <a:solidFill>
                  <a:srgbClr val="122227"/>
                </a:solidFill>
                <a:latin typeface="Arial"/>
                <a:ea typeface="Arial"/>
                <a:cs typeface="Arial"/>
              </a:rPr>
              <a:t>Shadow mode, named authorities, real receipts, fail-closed measures, privacy and reliability.</a:t>
            </a:r>
          </a:p>
        </p:txBody>
      </p:sp>
      <p:sp>
        <p:nvSpPr>
          <p:cNvPr id="19" name="">
            <a:extLst xmlns:a="http://schemas.openxmlformats.org/drawingml/2006/main">
              <a:ext uri="{FF2B5EF4-FFF2-40B4-BE49-F238E27FC236}">
                <a16:creationId xmlns:a16="http://schemas.microsoft.com/office/drawing/2014/main" id="{C20665B6-42E9-42FF-9592-5C50661F101A}"/>
              </a:ext>
            </a:extLst>
          </p:cNvPr>
          <p:cNvSpPr>
            <a:spLocks xmlns:a="http://schemas.openxmlformats.org/drawingml/2006/main" noGrp="1"/>
          </p:cNvSpPr>
          <p:nvPr/>
        </p:nvSpPr>
        <p:spPr>
          <a:xfrm xmlns:a="http://schemas.openxmlformats.org/drawingml/2006/main">
            <a:off x="609600" y="5010150"/>
            <a:ext cx="1238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825" b="1">
                <a:solidFill>
                  <a:srgbClr val="5C6D72"/>
                </a:solidFill>
                <a:latin typeface="Arial"/>
                <a:ea typeface="Arial"/>
                <a:cs typeface="Arial"/>
              </a:defRPr>
            </a:pPr>
            <a:r>
              <a:rPr sz="825" b="1">
                <a:solidFill>
                  <a:srgbClr val="5C6D72"/>
                </a:solidFill>
                <a:latin typeface="Arial"/>
                <a:ea typeface="Arial"/>
                <a:cs typeface="Arial"/>
              </a:rPr>
              <a:t>CURRENT STATE</a:t>
            </a:r>
          </a:p>
        </p:txBody>
      </p:sp>
      <p:sp>
        <p:nvSpPr>
          <p:cNvPr id="20" name="">
            <a:extLst xmlns:a="http://schemas.openxmlformats.org/drawingml/2006/main">
              <a:ext uri="{FF2B5EF4-FFF2-40B4-BE49-F238E27FC236}">
                <a16:creationId xmlns:a16="http://schemas.microsoft.com/office/drawing/2014/main" id="{9B99F009-6D07-4B59-A35D-1A927EAE4899}"/>
              </a:ext>
            </a:extLst>
          </p:cNvPr>
          <p:cNvSpPr>
            <a:spLocks xmlns:a="http://schemas.openxmlformats.org/drawingml/2006/main" noGrp="1"/>
          </p:cNvSpPr>
          <p:nvPr/>
        </p:nvSpPr>
        <p:spPr>
          <a:xfrm xmlns:a="http://schemas.openxmlformats.org/drawingml/2006/main">
            <a:off x="609600" y="5448300"/>
            <a:ext cx="152400" cy="152400"/>
          </a:xfrm>
          <a:prstGeom xmlns:a="http://schemas.openxmlformats.org/drawingml/2006/main" prst="ellipse">
            <a:avLst/>
          </a:prstGeom>
          <a:solidFill xmlns:a="http://schemas.openxmlformats.org/drawingml/2006/main">
            <a:srgbClr val="42C9D7"/>
          </a:solidFill>
          <a:ln xmlns:a="http://schemas.openxmlformats.org/drawingml/2006/main" w="0">
            <a:solidFill>
              <a:srgbClr val="42C9D7"/>
            </a:solidFill>
            <a:prstDash val="solid"/>
          </a:ln>
        </p:spPr>
      </p:sp>
      <p:sp>
        <p:nvSpPr>
          <p:cNvPr id="21" name="">
            <a:extLst xmlns:a="http://schemas.openxmlformats.org/drawingml/2006/main">
              <a:ext uri="{FF2B5EF4-FFF2-40B4-BE49-F238E27FC236}">
                <a16:creationId xmlns:a16="http://schemas.microsoft.com/office/drawing/2014/main" id="{2E1EE080-B7F0-4A72-B254-8171C90171CE}"/>
              </a:ext>
            </a:extLst>
          </p:cNvPr>
          <p:cNvSpPr>
            <a:spLocks xmlns:a="http://schemas.openxmlformats.org/drawingml/2006/main" noGrp="1"/>
          </p:cNvSpPr>
          <p:nvPr/>
        </p:nvSpPr>
        <p:spPr>
          <a:xfrm xmlns:a="http://schemas.openxmlformats.org/drawingml/2006/main">
            <a:off x="838200" y="541020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00" b="1">
                <a:solidFill>
                  <a:srgbClr val="147A86"/>
                </a:solidFill>
                <a:latin typeface="Arial"/>
                <a:ea typeface="Arial"/>
                <a:cs typeface="Arial"/>
              </a:defRPr>
            </a:pPr>
            <a:r>
              <a:rPr sz="900" b="1">
                <a:solidFill>
                  <a:srgbClr val="147A86"/>
                </a:solidFill>
                <a:latin typeface="Arial"/>
                <a:ea typeface="Arial"/>
                <a:cs typeface="Arial"/>
              </a:rPr>
              <a:t>MATERIALIZED</a:t>
            </a:r>
          </a:p>
        </p:txBody>
      </p:sp>
      <p:sp>
        <p:nvSpPr>
          <p:cNvPr id="22" name="">
            <a:extLst xmlns:a="http://schemas.openxmlformats.org/drawingml/2006/main">
              <a:ext uri="{FF2B5EF4-FFF2-40B4-BE49-F238E27FC236}">
                <a16:creationId xmlns:a16="http://schemas.microsoft.com/office/drawing/2014/main" id="{0B400520-C1B1-486D-9435-EC2F0AC95508}"/>
              </a:ext>
            </a:extLst>
          </p:cNvPr>
          <p:cNvSpPr>
            <a:spLocks xmlns:a="http://schemas.openxmlformats.org/drawingml/2006/main" noGrp="1"/>
          </p:cNvSpPr>
          <p:nvPr/>
        </p:nvSpPr>
        <p:spPr>
          <a:xfrm xmlns:a="http://schemas.openxmlformats.org/drawingml/2006/main">
            <a:off x="2362200" y="5524500"/>
            <a:ext cx="361950" cy="0"/>
          </a:xfrm>
          <a:prstGeom xmlns:a="http://schemas.openxmlformats.org/drawingml/2006/main" prst="line">
            <a:avLst/>
          </a:prstGeom>
          <a:noFill xmlns:a="http://schemas.openxmlformats.org/drawingml/2006/main"/>
          <a:ln xmlns:a="http://schemas.openxmlformats.org/drawingml/2006/main" w="19050">
            <a:solidFill>
              <a:srgbClr val="AAB8BC"/>
            </a:solidFill>
            <a:prstDash val="solid"/>
          </a:ln>
        </p:spPr>
      </p:sp>
      <p:sp>
        <p:nvSpPr>
          <p:cNvPr id="23" name="">
            <a:extLst xmlns:a="http://schemas.openxmlformats.org/drawingml/2006/main">
              <a:ext uri="{FF2B5EF4-FFF2-40B4-BE49-F238E27FC236}">
                <a16:creationId xmlns:a16="http://schemas.microsoft.com/office/drawing/2014/main" id="{3A9FDD0F-B263-4DCF-A4E6-FA736D2A1A53}"/>
              </a:ext>
            </a:extLst>
          </p:cNvPr>
          <p:cNvSpPr>
            <a:spLocks xmlns:a="http://schemas.openxmlformats.org/drawingml/2006/main" noGrp="1"/>
          </p:cNvSpPr>
          <p:nvPr/>
        </p:nvSpPr>
        <p:spPr>
          <a:xfrm xmlns:a="http://schemas.openxmlformats.org/drawingml/2006/main">
            <a:off x="2800350" y="5448300"/>
            <a:ext cx="152400" cy="152400"/>
          </a:xfrm>
          <a:prstGeom xmlns:a="http://schemas.openxmlformats.org/drawingml/2006/main" prst="ellipse">
            <a:avLst/>
          </a:prstGeom>
          <a:solidFill xmlns:a="http://schemas.openxmlformats.org/drawingml/2006/main">
            <a:srgbClr val="AAB8BC"/>
          </a:solidFill>
          <a:ln xmlns:a="http://schemas.openxmlformats.org/drawingml/2006/main" w="0">
            <a:solidFill>
              <a:srgbClr val="AAB8BC"/>
            </a:solidFill>
            <a:prstDash val="solid"/>
          </a:ln>
        </p:spPr>
      </p:sp>
      <p:sp>
        <p:nvSpPr>
          <p:cNvPr id="24" name="">
            <a:extLst xmlns:a="http://schemas.openxmlformats.org/drawingml/2006/main">
              <a:ext uri="{FF2B5EF4-FFF2-40B4-BE49-F238E27FC236}">
                <a16:creationId xmlns:a16="http://schemas.microsoft.com/office/drawing/2014/main" id="{3998B6C5-B3C7-48F5-BE9F-1B2D285973F6}"/>
              </a:ext>
            </a:extLst>
          </p:cNvPr>
          <p:cNvSpPr>
            <a:spLocks xmlns:a="http://schemas.openxmlformats.org/drawingml/2006/main" noGrp="1"/>
          </p:cNvSpPr>
          <p:nvPr/>
        </p:nvSpPr>
        <p:spPr>
          <a:xfrm xmlns:a="http://schemas.openxmlformats.org/drawingml/2006/main">
            <a:off x="3028950" y="541020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00" b="1">
                <a:solidFill>
                  <a:srgbClr val="5C6D72"/>
                </a:solidFill>
                <a:latin typeface="Arial"/>
                <a:ea typeface="Arial"/>
                <a:cs typeface="Arial"/>
              </a:defRPr>
            </a:pPr>
            <a:r>
              <a:rPr sz="900" b="1">
                <a:solidFill>
                  <a:srgbClr val="5C6D72"/>
                </a:solidFill>
                <a:latin typeface="Arial"/>
                <a:ea typeface="Arial"/>
                <a:cs typeface="Arial"/>
              </a:rPr>
              <a:t>EXECUTION PASSED</a:t>
            </a:r>
          </a:p>
        </p:txBody>
      </p:sp>
      <p:sp>
        <p:nvSpPr>
          <p:cNvPr id="25" name="">
            <a:extLst xmlns:a="http://schemas.openxmlformats.org/drawingml/2006/main">
              <a:ext uri="{FF2B5EF4-FFF2-40B4-BE49-F238E27FC236}">
                <a16:creationId xmlns:a16="http://schemas.microsoft.com/office/drawing/2014/main" id="{65547F68-01AE-4409-9E6D-154B19F8D78D}"/>
              </a:ext>
            </a:extLst>
          </p:cNvPr>
          <p:cNvSpPr>
            <a:spLocks xmlns:a="http://schemas.openxmlformats.org/drawingml/2006/main" noGrp="1"/>
          </p:cNvSpPr>
          <p:nvPr/>
        </p:nvSpPr>
        <p:spPr>
          <a:xfrm xmlns:a="http://schemas.openxmlformats.org/drawingml/2006/main">
            <a:off x="4552950" y="5524500"/>
            <a:ext cx="361950" cy="0"/>
          </a:xfrm>
          <a:prstGeom xmlns:a="http://schemas.openxmlformats.org/drawingml/2006/main" prst="line">
            <a:avLst/>
          </a:prstGeom>
          <a:noFill xmlns:a="http://schemas.openxmlformats.org/drawingml/2006/main"/>
          <a:ln xmlns:a="http://schemas.openxmlformats.org/drawingml/2006/main" w="19050">
            <a:solidFill>
              <a:srgbClr val="AAB8BC"/>
            </a:solidFill>
            <a:prstDash val="solid"/>
          </a:ln>
        </p:spPr>
      </p:sp>
      <p:sp>
        <p:nvSpPr>
          <p:cNvPr id="26" name="">
            <a:extLst xmlns:a="http://schemas.openxmlformats.org/drawingml/2006/main">
              <a:ext uri="{FF2B5EF4-FFF2-40B4-BE49-F238E27FC236}">
                <a16:creationId xmlns:a16="http://schemas.microsoft.com/office/drawing/2014/main" id="{1EDA866C-6397-41B4-8279-AA048BAA76F0}"/>
              </a:ext>
            </a:extLst>
          </p:cNvPr>
          <p:cNvSpPr>
            <a:spLocks xmlns:a="http://schemas.openxmlformats.org/drawingml/2006/main" noGrp="1"/>
          </p:cNvSpPr>
          <p:nvPr/>
        </p:nvSpPr>
        <p:spPr>
          <a:xfrm xmlns:a="http://schemas.openxmlformats.org/drawingml/2006/main">
            <a:off x="4991100" y="5448300"/>
            <a:ext cx="152400" cy="152400"/>
          </a:xfrm>
          <a:prstGeom xmlns:a="http://schemas.openxmlformats.org/drawingml/2006/main" prst="ellipse">
            <a:avLst/>
          </a:prstGeom>
          <a:solidFill xmlns:a="http://schemas.openxmlformats.org/drawingml/2006/main">
            <a:srgbClr val="AAB8BC"/>
          </a:solidFill>
          <a:ln xmlns:a="http://schemas.openxmlformats.org/drawingml/2006/main" w="0">
            <a:solidFill>
              <a:srgbClr val="AAB8BC"/>
            </a:solidFill>
            <a:prstDash val="solid"/>
          </a:ln>
        </p:spPr>
      </p:sp>
      <p:sp>
        <p:nvSpPr>
          <p:cNvPr id="27" name="">
            <a:extLst xmlns:a="http://schemas.openxmlformats.org/drawingml/2006/main">
              <a:ext uri="{FF2B5EF4-FFF2-40B4-BE49-F238E27FC236}">
                <a16:creationId xmlns:a16="http://schemas.microsoft.com/office/drawing/2014/main" id="{C0FDC75C-AA4A-405C-9995-89C024EFC7B8}"/>
              </a:ext>
            </a:extLst>
          </p:cNvPr>
          <p:cNvSpPr>
            <a:spLocks xmlns:a="http://schemas.openxmlformats.org/drawingml/2006/main" noGrp="1"/>
          </p:cNvSpPr>
          <p:nvPr/>
        </p:nvSpPr>
        <p:spPr>
          <a:xfrm xmlns:a="http://schemas.openxmlformats.org/drawingml/2006/main">
            <a:off x="5219700" y="541020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00" b="1">
                <a:solidFill>
                  <a:srgbClr val="5C6D72"/>
                </a:solidFill>
                <a:latin typeface="Arial"/>
                <a:ea typeface="Arial"/>
                <a:cs typeface="Arial"/>
              </a:defRPr>
            </a:pPr>
            <a:r>
              <a:rPr sz="900" b="1">
                <a:solidFill>
                  <a:srgbClr val="5C6D72"/>
                </a:solidFill>
                <a:latin typeface="Arial"/>
                <a:ea typeface="Arial"/>
                <a:cs typeface="Arial"/>
              </a:rPr>
              <a:t>ORACLE REVIEWED</a:t>
            </a:r>
          </a:p>
        </p:txBody>
      </p:sp>
      <p:sp>
        <p:nvSpPr>
          <p:cNvPr id="28" name="">
            <a:extLst xmlns:a="http://schemas.openxmlformats.org/drawingml/2006/main">
              <a:ext uri="{FF2B5EF4-FFF2-40B4-BE49-F238E27FC236}">
                <a16:creationId xmlns:a16="http://schemas.microsoft.com/office/drawing/2014/main" id="{8D9DC975-9E9A-41A5-AE5D-E5F7321D9058}"/>
              </a:ext>
            </a:extLst>
          </p:cNvPr>
          <p:cNvSpPr>
            <a:spLocks xmlns:a="http://schemas.openxmlformats.org/drawingml/2006/main" noGrp="1"/>
          </p:cNvSpPr>
          <p:nvPr/>
        </p:nvSpPr>
        <p:spPr>
          <a:xfrm xmlns:a="http://schemas.openxmlformats.org/drawingml/2006/main">
            <a:off x="6743700" y="5524500"/>
            <a:ext cx="361950" cy="0"/>
          </a:xfrm>
          <a:prstGeom xmlns:a="http://schemas.openxmlformats.org/drawingml/2006/main" prst="line">
            <a:avLst/>
          </a:prstGeom>
          <a:noFill xmlns:a="http://schemas.openxmlformats.org/drawingml/2006/main"/>
          <a:ln xmlns:a="http://schemas.openxmlformats.org/drawingml/2006/main" w="19050">
            <a:solidFill>
              <a:srgbClr val="AAB8BC"/>
            </a:solidFill>
            <a:prstDash val="solid"/>
          </a:ln>
        </p:spPr>
      </p:sp>
      <p:sp>
        <p:nvSpPr>
          <p:cNvPr id="29" name="">
            <a:extLst xmlns:a="http://schemas.openxmlformats.org/drawingml/2006/main">
              <a:ext uri="{FF2B5EF4-FFF2-40B4-BE49-F238E27FC236}">
                <a16:creationId xmlns:a16="http://schemas.microsoft.com/office/drawing/2014/main" id="{FE8A69B3-18DC-484E-96CD-73B1ECE929A1}"/>
              </a:ext>
            </a:extLst>
          </p:cNvPr>
          <p:cNvSpPr>
            <a:spLocks xmlns:a="http://schemas.openxmlformats.org/drawingml/2006/main" noGrp="1"/>
          </p:cNvSpPr>
          <p:nvPr/>
        </p:nvSpPr>
        <p:spPr>
          <a:xfrm xmlns:a="http://schemas.openxmlformats.org/drawingml/2006/main">
            <a:off x="7181850" y="5448300"/>
            <a:ext cx="152400" cy="152400"/>
          </a:xfrm>
          <a:prstGeom xmlns:a="http://schemas.openxmlformats.org/drawingml/2006/main" prst="ellipse">
            <a:avLst/>
          </a:prstGeom>
          <a:solidFill xmlns:a="http://schemas.openxmlformats.org/drawingml/2006/main">
            <a:srgbClr val="AAB8BC"/>
          </a:solidFill>
          <a:ln xmlns:a="http://schemas.openxmlformats.org/drawingml/2006/main" w="0">
            <a:solidFill>
              <a:srgbClr val="AAB8BC"/>
            </a:solidFill>
            <a:prstDash val="solid"/>
          </a:ln>
        </p:spPr>
      </p:sp>
      <p:sp>
        <p:nvSpPr>
          <p:cNvPr id="30" name="">
            <a:extLst xmlns:a="http://schemas.openxmlformats.org/drawingml/2006/main">
              <a:ext uri="{FF2B5EF4-FFF2-40B4-BE49-F238E27FC236}">
                <a16:creationId xmlns:a16="http://schemas.microsoft.com/office/drawing/2014/main" id="{2F18A064-8917-4BDB-96F2-BEDA9A846541}"/>
              </a:ext>
            </a:extLst>
          </p:cNvPr>
          <p:cNvSpPr>
            <a:spLocks xmlns:a="http://schemas.openxmlformats.org/drawingml/2006/main" noGrp="1"/>
          </p:cNvSpPr>
          <p:nvPr/>
        </p:nvSpPr>
        <p:spPr>
          <a:xfrm xmlns:a="http://schemas.openxmlformats.org/drawingml/2006/main">
            <a:off x="7410450" y="541020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00" b="1">
                <a:solidFill>
                  <a:srgbClr val="5C6D72"/>
                </a:solidFill>
                <a:latin typeface="Arial"/>
                <a:ea typeface="Arial"/>
                <a:cs typeface="Arial"/>
              </a:defRPr>
            </a:pPr>
            <a:r>
              <a:rPr sz="900" b="1">
                <a:solidFill>
                  <a:srgbClr val="5C6D72"/>
                </a:solidFill>
                <a:latin typeface="Arial"/>
                <a:ea typeface="Arial"/>
                <a:cs typeface="Arial"/>
              </a:rPr>
              <a:t>VERIFIED</a:t>
            </a:r>
          </a:p>
        </p:txBody>
      </p:sp>
      <p:sp>
        <p:nvSpPr>
          <p:cNvPr id="31" name="">
            <a:extLst xmlns:a="http://schemas.openxmlformats.org/drawingml/2006/main">
              <a:ext uri="{FF2B5EF4-FFF2-40B4-BE49-F238E27FC236}">
                <a16:creationId xmlns:a16="http://schemas.microsoft.com/office/drawing/2014/main" id="{7F9EA0AD-65EE-4A81-B9EC-61C9CEC16258}"/>
              </a:ext>
            </a:extLst>
          </p:cNvPr>
          <p:cNvSpPr>
            <a:spLocks xmlns:a="http://schemas.openxmlformats.org/drawingml/2006/main" noGrp="1"/>
          </p:cNvSpPr>
          <p:nvPr/>
        </p:nvSpPr>
        <p:spPr>
          <a:xfrm xmlns:a="http://schemas.openxmlformats.org/drawingml/2006/main">
            <a:off x="8934450" y="5524500"/>
            <a:ext cx="361950" cy="0"/>
          </a:xfrm>
          <a:prstGeom xmlns:a="http://schemas.openxmlformats.org/drawingml/2006/main" prst="line">
            <a:avLst/>
          </a:prstGeom>
          <a:noFill xmlns:a="http://schemas.openxmlformats.org/drawingml/2006/main"/>
          <a:ln xmlns:a="http://schemas.openxmlformats.org/drawingml/2006/main" w="19050">
            <a:solidFill>
              <a:srgbClr val="AAB8BC"/>
            </a:solidFill>
            <a:prstDash val="solid"/>
          </a:ln>
        </p:spPr>
      </p:sp>
      <p:sp>
        <p:nvSpPr>
          <p:cNvPr id="32" name="">
            <a:extLst xmlns:a="http://schemas.openxmlformats.org/drawingml/2006/main">
              <a:ext uri="{FF2B5EF4-FFF2-40B4-BE49-F238E27FC236}">
                <a16:creationId xmlns:a16="http://schemas.microsoft.com/office/drawing/2014/main" id="{6EE8865F-BCAC-4A4F-9F54-710C7498E145}"/>
              </a:ext>
            </a:extLst>
          </p:cNvPr>
          <p:cNvSpPr>
            <a:spLocks xmlns:a="http://schemas.openxmlformats.org/drawingml/2006/main" noGrp="1"/>
          </p:cNvSpPr>
          <p:nvPr/>
        </p:nvSpPr>
        <p:spPr>
          <a:xfrm xmlns:a="http://schemas.openxmlformats.org/drawingml/2006/main">
            <a:off x="9372600" y="5448300"/>
            <a:ext cx="152400" cy="152400"/>
          </a:xfrm>
          <a:prstGeom xmlns:a="http://schemas.openxmlformats.org/drawingml/2006/main" prst="ellipse">
            <a:avLst/>
          </a:prstGeom>
          <a:solidFill xmlns:a="http://schemas.openxmlformats.org/drawingml/2006/main">
            <a:srgbClr val="AAB8BC"/>
          </a:solidFill>
          <a:ln xmlns:a="http://schemas.openxmlformats.org/drawingml/2006/main" w="0">
            <a:solidFill>
              <a:srgbClr val="AAB8BC"/>
            </a:solidFill>
            <a:prstDash val="solid"/>
          </a:ln>
        </p:spPr>
      </p:sp>
      <p:sp>
        <p:nvSpPr>
          <p:cNvPr id="33" name="">
            <a:extLst xmlns:a="http://schemas.openxmlformats.org/drawingml/2006/main">
              <a:ext uri="{FF2B5EF4-FFF2-40B4-BE49-F238E27FC236}">
                <a16:creationId xmlns:a16="http://schemas.microsoft.com/office/drawing/2014/main" id="{7ACEDC7A-9EA7-44BC-A29C-2C342862ED24}"/>
              </a:ext>
            </a:extLst>
          </p:cNvPr>
          <p:cNvSpPr>
            <a:spLocks xmlns:a="http://schemas.openxmlformats.org/drawingml/2006/main" noGrp="1"/>
          </p:cNvSpPr>
          <p:nvPr/>
        </p:nvSpPr>
        <p:spPr>
          <a:xfrm xmlns:a="http://schemas.openxmlformats.org/drawingml/2006/main">
            <a:off x="9601200" y="541020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00" b="1">
                <a:solidFill>
                  <a:srgbClr val="5C6D72"/>
                </a:solidFill>
                <a:latin typeface="Arial"/>
                <a:ea typeface="Arial"/>
                <a:cs typeface="Arial"/>
              </a:defRPr>
            </a:pPr>
            <a:r>
              <a:rPr sz="900" b="1">
                <a:solidFill>
                  <a:srgbClr val="5C6D72"/>
                </a:solidFill>
                <a:latin typeface="Arial"/>
                <a:ea typeface="Arial"/>
                <a:cs typeface="Arial"/>
              </a:rPr>
              <a:t>OUTCOME UNOBSERVED</a:t>
            </a:r>
          </a:p>
        </p:txBody>
      </p:sp>
      <p:sp>
        <p:nvSpPr>
          <p:cNvPr id="34" name="">
            <a:extLst xmlns:a="http://schemas.openxmlformats.org/drawingml/2006/main">
              <a:ext uri="{FF2B5EF4-FFF2-40B4-BE49-F238E27FC236}">
                <a16:creationId xmlns:a16="http://schemas.microsoft.com/office/drawing/2014/main" id="{8500E935-43A6-4361-9A0B-300BF49492F1}"/>
              </a:ext>
            </a:extLst>
          </p:cNvPr>
          <p:cNvSpPr>
            <a:spLocks xmlns:a="http://schemas.openxmlformats.org/drawingml/2006/main" noGrp="1"/>
          </p:cNvSpPr>
          <p:nvPr/>
        </p:nvSpPr>
        <p:spPr>
          <a:xfrm xmlns:a="http://schemas.openxmlformats.org/drawingml/2006/main">
            <a:off x="609600" y="6381750"/>
            <a:ext cx="10972800" cy="0"/>
          </a:xfrm>
          <a:prstGeom xmlns:a="http://schemas.openxmlformats.org/drawingml/2006/main" prst="line">
            <a:avLst/>
          </a:prstGeom>
          <a:noFill xmlns:a="http://schemas.openxmlformats.org/drawingml/2006/main"/>
          <a:ln xmlns:a="http://schemas.openxmlformats.org/drawingml/2006/main" w="9525">
            <a:solidFill>
              <a:srgbClr val="E7EEF0"/>
            </a:solidFill>
            <a:prstDash val="solid"/>
          </a:ln>
        </p:spPr>
      </p:sp>
      <p:sp>
        <p:nvSpPr>
          <p:cNvPr id="35" name="">
            <a:extLst xmlns:a="http://schemas.openxmlformats.org/drawingml/2006/main">
              <a:ext uri="{FF2B5EF4-FFF2-40B4-BE49-F238E27FC236}">
                <a16:creationId xmlns:a16="http://schemas.microsoft.com/office/drawing/2014/main" id="{E7BDF246-D0AD-456A-8194-ACAD4B72351D}"/>
              </a:ext>
            </a:extLst>
          </p:cNvPr>
          <p:cNvSpPr>
            <a:spLocks xmlns:a="http://schemas.openxmlformats.org/drawingml/2006/main" noGrp="1"/>
          </p:cNvSpPr>
          <p:nvPr/>
        </p:nvSpPr>
        <p:spPr>
          <a:xfrm xmlns:a="http://schemas.openxmlformats.org/drawingml/2006/main">
            <a:off x="609600" y="6496050"/>
            <a:ext cx="9906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1">
                <a:solidFill>
                  <a:srgbClr val="5C6D72"/>
                </a:solidFill>
                <a:latin typeface="Arial"/>
                <a:ea typeface="Arial"/>
                <a:cs typeface="Arial"/>
              </a:defRPr>
            </a:pPr>
            <a:r>
              <a:rPr sz="750" b="1">
                <a:solidFill>
                  <a:srgbClr val="5C6D72"/>
                </a:solidFill>
                <a:latin typeface="Arial"/>
                <a:ea typeface="Arial"/>
                <a:cs typeface="Arial"/>
              </a:rPr>
              <a:t>FICTIONAL · VERIFIED FYI FIXTURE · NO PLANT EXECUTION · SOURCE 2026-08-26.2</a:t>
            </a:r>
          </a:p>
        </p:txBody>
      </p:sp>
      <p:sp>
        <p:nvSpPr>
          <p:cNvPr id="36" name="">
            <a:extLst xmlns:a="http://schemas.openxmlformats.org/drawingml/2006/main">
              <a:ext uri="{FF2B5EF4-FFF2-40B4-BE49-F238E27FC236}">
                <a16:creationId xmlns:a16="http://schemas.microsoft.com/office/drawing/2014/main" id="{4DD91E45-C0A2-4A89-BD5D-D3F8C23F3F57}"/>
              </a:ext>
            </a:extLst>
          </p:cNvPr>
          <p:cNvSpPr>
            <a:spLocks xmlns:a="http://schemas.openxmlformats.org/drawingml/2006/main" noGrp="1"/>
          </p:cNvSpPr>
          <p:nvPr/>
        </p:nvSpPr>
        <p:spPr>
          <a:xfrm xmlns:a="http://schemas.openxmlformats.org/drawingml/2006/main">
            <a:off x="10858500" y="6477000"/>
            <a:ext cx="723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147A86"/>
                </a:solidFill>
                <a:latin typeface="Arial"/>
                <a:ea typeface="Arial"/>
                <a:cs typeface="Arial"/>
              </a:defRPr>
            </a:pPr>
            <a:r>
              <a:rPr sz="825" b="1">
                <a:solidFill>
                  <a:srgbClr val="147A86"/>
                </a:solidFill>
                <a:latin typeface="Arial"/>
                <a:ea typeface="Arial"/>
                <a:cs typeface="Arial"/>
              </a:rPr>
              <a:t>12</a:t>
            </a:r>
          </a:p>
        </p:txBody>
      </p:sp>
    </p:spTree>
    <p:extLst>
      <p:ext uri="{BB962C8B-B14F-4D97-AF65-F5344CB8AC3E}">
        <p14:creationId xmlns:p14="http://schemas.microsoft.com/office/powerpoint/2010/main" val="175996849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2026-08-27T18:37:42.4100000Z</dcterms:created>
  <dcterms:modified xsi:type="dcterms:W3CDTF">2026-08-27T18:37:42.4100000Z</dcterms:modified>
</coreProperties>
</file>